
<file path=[Content_Types].xml><?xml version="1.0" encoding="utf-8"?>
<Types xmlns="http://schemas.openxmlformats.org/package/2006/content-types">
  <Default Extension="bin" ContentType="application/vnd.openxmlformats-officedocument.oleObject"/>
  <Default Extension="jpeg" ContentType="image/jpeg"/>
  <Default Extension="mp4" ContentType="video/mp4"/>
  <Default Extension="png" ContentType="image/png"/>
  <Default Extension="rels" ContentType="application/vnd.openxmlformats-package.relationships+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p:sldMasterIdLst>
    <p:sldMasterId id="2147483648" r:id="rId1"/>
    <p:sldMasterId id="2147483660" r:id="rId2"/>
  </p:sldMasterIdLst>
  <p:notesMasterIdLst>
    <p:notesMasterId r:id="rId32"/>
  </p:notesMasterIdLst>
  <p:sldIdLst>
    <p:sldId id="268" r:id="rId3"/>
    <p:sldId id="539" r:id="rId4"/>
    <p:sldId id="587" r:id="rId5"/>
    <p:sldId id="561" r:id="rId6"/>
    <p:sldId id="572" r:id="rId7"/>
    <p:sldId id="563" r:id="rId8"/>
    <p:sldId id="577" r:id="rId9"/>
    <p:sldId id="578" r:id="rId10"/>
    <p:sldId id="576" r:id="rId11"/>
    <p:sldId id="566" r:id="rId12"/>
    <p:sldId id="567" r:id="rId13"/>
    <p:sldId id="568" r:id="rId14"/>
    <p:sldId id="574" r:id="rId15"/>
    <p:sldId id="569" r:id="rId16"/>
    <p:sldId id="570" r:id="rId17"/>
    <p:sldId id="588" r:id="rId18"/>
    <p:sldId id="602" r:id="rId19"/>
    <p:sldId id="590" r:id="rId20"/>
    <p:sldId id="591" r:id="rId21"/>
    <p:sldId id="603" r:id="rId22"/>
    <p:sldId id="592" r:id="rId23"/>
    <p:sldId id="593" r:id="rId24"/>
    <p:sldId id="594" r:id="rId25"/>
    <p:sldId id="595" r:id="rId26"/>
    <p:sldId id="597" r:id="rId27"/>
    <p:sldId id="596" r:id="rId28"/>
    <p:sldId id="601" r:id="rId29"/>
    <p:sldId id="599" r:id="rId30"/>
    <p:sldId id="541" r:id="rId31"/>
  </p:sldIdLst>
  <p:sldSz cx="12192000" cy="6858000"/>
  <p:notesSz cx="6858000" cy="9144000"/>
  <p:custDataLst>
    <p:tags r:id="rId33"/>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11">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2884" autoAdjust="0"/>
    <p:restoredTop sz="83162" autoAdjust="0"/>
  </p:normalViewPr>
  <p:slideViewPr>
    <p:cSldViewPr snapToGrid="0">
      <p:cViewPr varScale="1">
        <p:scale>
          <a:sx n="81" d="100"/>
          <a:sy n="81" d="100"/>
        </p:scale>
        <p:origin x="389" y="62"/>
      </p:cViewPr>
      <p:guideLst>
        <p:guide orient="horz" pos="2111"/>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ags" Target="tags/tag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DE25615-1371-4688-A5D4-EFA671433B0B}" type="datetimeFigureOut">
              <a:rPr lang="zh-CN" altLang="en-US" smtClean="0"/>
              <a:t>2022/5/31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E06BD7F-1FCB-4F50-BEEF-9267847C4FC2}"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b="1" dirty="0">
                <a:latin typeface="等线" panose="02010600030101010101" charset="-122"/>
                <a:ea typeface="等线" panose="02010600030101010101" charset="-122"/>
                <a:cs typeface="等线" panose="02010600030101010101" charset="-122"/>
                <a:sym typeface="+mn-ea"/>
              </a:rPr>
              <a:t>在后续的建模中我们采用了简化模型</a:t>
            </a:r>
            <a:endParaRPr lang="zh-CN" altLang="en-US" b="1" dirty="0">
              <a:latin typeface="等线" panose="02010600030101010101" charset="-122"/>
              <a:ea typeface="等线" panose="02010600030101010101" charset="-122"/>
              <a:cs typeface="等线" panose="02010600030101010101" charset="-122"/>
            </a:endParaRPr>
          </a:p>
          <a:p>
            <a:r>
              <a:rPr lang="zh-CN" altLang="en-US" dirty="0"/>
              <a:t>我们将闭环连机构切开，在组成连杆机构的关节之间添加限制与角度关系</a:t>
            </a:r>
          </a:p>
          <a:p>
            <a:r>
              <a:rPr lang="zh-CN" altLang="en-US" dirty="0"/>
              <a:t>并将</a:t>
            </a:r>
            <a:r>
              <a:rPr lang="en-US" altLang="zh-CN" dirty="0"/>
              <a:t>spring</a:t>
            </a:r>
            <a:r>
              <a:rPr lang="zh-CN" altLang="en-US" dirty="0"/>
              <a:t>的刚度设置成无限大，在简单的运动学建模中将其默认为刚体进行计算</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     </a:t>
            </a:r>
            <a:r>
              <a:rPr lang="zh-CN" altLang="en-US"/>
              <a:t>在讲机器人在三维空间的步态规划前，需要首先考虑理想模型下双足动态步行的基本原理</a:t>
            </a:r>
            <a:r>
              <a:rPr lang="en-US" altLang="zh-CN"/>
              <a:t>——</a:t>
            </a:r>
            <a:r>
              <a:rPr lang="zh-CN" altLang="en-US"/>
              <a:t>二维倒立摆，并得出在二维铅锤面内的步行模式的生成算法。</a:t>
            </a:r>
          </a:p>
          <a:p>
            <a:r>
              <a:rPr lang="en-US" altLang="zh-CN"/>
              <a:t>     </a:t>
            </a:r>
            <a:r>
              <a:rPr lang="zh-CN" altLang="en-US"/>
              <a:t>如图左所示，假定</a:t>
            </a:r>
            <a:r>
              <a:rPr lang="en-US" altLang="zh-CN"/>
              <a:t>cassie</a:t>
            </a:r>
            <a:r>
              <a:rPr lang="zh-CN" altLang="en-US"/>
              <a:t>机器人所有质量集中于质心位置，腿无质量且可伸缩，且运动自由度局限于铅锤面内，即将</a:t>
            </a:r>
            <a:r>
              <a:rPr lang="en-US" altLang="zh-CN"/>
              <a:t>cassie</a:t>
            </a:r>
            <a:r>
              <a:rPr lang="zh-CN" altLang="en-US"/>
              <a:t>机器人简化为一个二维倒立摆模型。</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在很多诸如上下阶梯或避障等实际情况下，需要直接指定脚步的着地位置，如左下图所示，为此我们需要用每一个的步长和步宽来定义运动。</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为了计算落脚点导致的最终状态与目标状态之间的接近程度,定义误差评估函数如下:</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     </a:t>
            </a:r>
            <a:r>
              <a:rPr lang="zh-CN" altLang="en-US"/>
              <a:t>在讲机器人在三维空间的步态规划前，需要首先考虑理想模型下双足动态步行的基本原理</a:t>
            </a:r>
            <a:r>
              <a:rPr lang="en-US" altLang="zh-CN"/>
              <a:t>——</a:t>
            </a:r>
            <a:r>
              <a:rPr lang="zh-CN" altLang="en-US"/>
              <a:t>二维倒立摆，并得出在二维铅锤面内的步行模式的生成算法。</a:t>
            </a:r>
          </a:p>
          <a:p>
            <a:r>
              <a:rPr lang="en-US" altLang="zh-CN"/>
              <a:t>     </a:t>
            </a:r>
            <a:r>
              <a:rPr lang="zh-CN" altLang="en-US"/>
              <a:t>如图左所示，假定</a:t>
            </a:r>
            <a:r>
              <a:rPr lang="en-US" altLang="zh-CN"/>
              <a:t>cassie</a:t>
            </a:r>
            <a:r>
              <a:rPr lang="zh-CN" altLang="en-US"/>
              <a:t>机器人所有质量集中于质心位置，腿无质量且可伸缩，且运动自由度局限于铅锤面内，即将</a:t>
            </a:r>
            <a:r>
              <a:rPr lang="en-US" altLang="zh-CN"/>
              <a:t>cassie</a:t>
            </a:r>
            <a:r>
              <a:rPr lang="zh-CN" altLang="en-US"/>
              <a:t>机器人简化为一个二维倒立摆模型。</a:t>
            </a:r>
          </a:p>
        </p:txBody>
      </p:sp>
    </p:spTree>
    <p:extLst>
      <p:ext uri="{BB962C8B-B14F-4D97-AF65-F5344CB8AC3E}">
        <p14:creationId xmlns:p14="http://schemas.microsoft.com/office/powerpoint/2010/main" val="1651748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a:p>
            <a:r>
              <a:rPr lang="en-US" altLang="zh-CN" dirty="0"/>
              <a:t>1.</a:t>
            </a:r>
            <a:r>
              <a:rPr lang="zh-CN" altLang="en-US" b="1" dirty="0">
                <a:latin typeface="等线" panose="02010600030101010101" charset="-122"/>
                <a:ea typeface="等线" panose="02010600030101010101" charset="-122"/>
                <a:cs typeface="等线" panose="02010600030101010101" charset="-122"/>
                <a:sym typeface="+mn-ea"/>
              </a:rPr>
              <a:t>这种简化模型会降低系统的敏捷性，提高能源损耗</a:t>
            </a:r>
            <a:endParaRPr lang="zh-CN" altLang="en-US" b="1" dirty="0">
              <a:latin typeface="等线" panose="02010600030101010101" charset="-122"/>
              <a:ea typeface="等线" panose="02010600030101010101" charset="-122"/>
              <a:cs typeface="等线" panose="02010600030101010101" charset="-122"/>
            </a:endParaRPr>
          </a:p>
          <a:p>
            <a:r>
              <a:rPr lang="zh-CN" altLang="en-US" dirty="0"/>
              <a:t>大部分基于</a:t>
            </a:r>
            <a:r>
              <a:rPr lang="en-US" altLang="zh-CN" dirty="0"/>
              <a:t>lip</a:t>
            </a:r>
            <a:r>
              <a:rPr lang="zh-CN" altLang="en-US" dirty="0"/>
              <a:t>简化模式行走的机器人，膝盖始终保持弯曲状态，行走姿势不是特别流畅</a:t>
            </a:r>
          </a:p>
          <a:p>
            <a:endParaRPr lang="zh-CN" altLang="en-US" dirty="0"/>
          </a:p>
          <a:p>
            <a:r>
              <a:rPr lang="en-US" altLang="zh-CN" b="1" dirty="0">
                <a:latin typeface="等线" panose="02010600030101010101" charset="-122"/>
                <a:ea typeface="等线" panose="02010600030101010101" charset="-122"/>
                <a:cs typeface="等线" panose="02010600030101010101" charset="-122"/>
                <a:sym typeface="+mn-ea"/>
              </a:rPr>
              <a:t>2.    </a:t>
            </a:r>
            <a:r>
              <a:rPr lang="zh-CN" altLang="en-US" b="1" dirty="0">
                <a:latin typeface="等线" panose="02010600030101010101" charset="-122"/>
                <a:ea typeface="等线" panose="02010600030101010101" charset="-122"/>
                <a:cs typeface="等线" panose="02010600030101010101" charset="-122"/>
                <a:sym typeface="+mn-ea"/>
              </a:rPr>
              <a:t>简化模型与实际物理情况相差较大的情况，难以通过控制器，来使整个模型保持稳定</a:t>
            </a:r>
          </a:p>
          <a:p>
            <a:endParaRPr lang="zh-CN" altLang="en-US" b="1" dirty="0">
              <a:latin typeface="等线" panose="02010600030101010101" charset="-122"/>
              <a:ea typeface="等线" panose="02010600030101010101" charset="-122"/>
              <a:cs typeface="等线" panose="02010600030101010101" charset="-122"/>
              <a:sym typeface="+mn-ea"/>
            </a:endParaRPr>
          </a:p>
          <a:p>
            <a:r>
              <a:rPr lang="zh-CN" altLang="en-US" b="1" dirty="0">
                <a:latin typeface="等线" panose="02010600030101010101" charset="-122"/>
                <a:ea typeface="等线" panose="02010600030101010101" charset="-122"/>
                <a:cs typeface="等线" panose="02010600030101010101" charset="-122"/>
                <a:sym typeface="+mn-ea"/>
              </a:rPr>
              <a:t>建立在简单模型上的行走控制要求控制器补偿由简化模型动力学和全身动力学之间的差异引起的不确定性，这有时候会较为困难。此外如何协调全阶系统，使其在遵守物理限制的情况下表现为低维摆，也是一个问题。</a:t>
            </a:r>
          </a:p>
          <a:p>
            <a:endParaRPr lang="zh-CN" altLang="en-US" b="1" dirty="0">
              <a:latin typeface="等线" panose="02010600030101010101" charset="-122"/>
              <a:ea typeface="等线" panose="02010600030101010101" charset="-122"/>
              <a:cs typeface="等线" panose="02010600030101010101" charset="-122"/>
              <a:sym typeface="+mn-ea"/>
            </a:endParaRPr>
          </a:p>
          <a:p>
            <a:endParaRPr lang="zh-CN" altLang="en-US" b="1" dirty="0">
              <a:latin typeface="等线" panose="02010600030101010101" charset="-122"/>
              <a:ea typeface="等线" panose="02010600030101010101" charset="-122"/>
              <a:cs typeface="等线" panose="02010600030101010101" charset="-122"/>
            </a:endParaRPr>
          </a:p>
          <a:p>
            <a:r>
              <a:rPr lang="zh-CN" altLang="en-US" dirty="0"/>
              <a:t>对比我们之前采用</a:t>
            </a:r>
            <a:r>
              <a:rPr lang="en-US" altLang="zh-CN" dirty="0"/>
              <a:t>lip</a:t>
            </a:r>
            <a:r>
              <a:rPr lang="zh-CN" altLang="en-US" dirty="0"/>
              <a:t>简化模型进行行走的偃师机器人，我们可以清楚的看到采用</a:t>
            </a:r>
            <a:r>
              <a:rPr lang="en-US" altLang="zh-CN" dirty="0" err="1"/>
              <a:t>cassie</a:t>
            </a:r>
            <a:r>
              <a:rPr lang="zh-CN" altLang="en-US" dirty="0"/>
              <a:t>机构的复杂度与不确定性最高</a:t>
            </a:r>
          </a:p>
          <a:p>
            <a:r>
              <a:rPr lang="zh-CN" altLang="en-US" dirty="0"/>
              <a:t>（</a:t>
            </a:r>
            <a:r>
              <a:rPr lang="en-US" altLang="zh-CN" dirty="0"/>
              <a:t>1</a:t>
            </a:r>
            <a:r>
              <a:rPr lang="zh-CN" altLang="en-US" dirty="0"/>
              <a:t>）偃师机器人拥有平坦的大脚底板，能够较为轻松的是机器人保持稳定，但反观</a:t>
            </a:r>
            <a:r>
              <a:rPr lang="en-US" altLang="zh-CN" dirty="0"/>
              <a:t>Cassie</a:t>
            </a:r>
            <a:r>
              <a:rPr lang="zh-CN" altLang="en-US" dirty="0"/>
              <a:t>机构，他的脚底与地面的接触面小且细，大大增加了</a:t>
            </a:r>
            <a:r>
              <a:rPr lang="en-US" altLang="zh-CN" dirty="0" err="1"/>
              <a:t>cassie</a:t>
            </a:r>
            <a:r>
              <a:rPr lang="zh-CN" altLang="en-US" dirty="0"/>
              <a:t>的稳定困难度</a:t>
            </a:r>
          </a:p>
          <a:p>
            <a:r>
              <a:rPr lang="zh-CN" altLang="en-US" dirty="0"/>
              <a:t>（</a:t>
            </a:r>
            <a:r>
              <a:rPr lang="en-US" altLang="zh-CN" dirty="0"/>
              <a:t>2</a:t>
            </a:r>
            <a:r>
              <a:rPr lang="zh-CN" altLang="en-US" dirty="0"/>
              <a:t>）从关节来看，偃师机器人腿部是由全驱动的舵机组成的，</a:t>
            </a:r>
            <a:r>
              <a:rPr lang="en-US" altLang="zh-CN" dirty="0" err="1"/>
              <a:t>cassie</a:t>
            </a:r>
            <a:r>
              <a:rPr lang="zh-CN" altLang="en-US" dirty="0"/>
              <a:t>机构的腿部存在欠驱动关节，且部分关节具有阻尼系数，复杂性高于传统机器人</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gait library</a:t>
            </a:r>
            <a:r>
              <a:rPr lang="zh-CN" altLang="en-US"/>
              <a:t>可以增强模型的实时性，比模型计算快了不少。</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877D2E14-F57D-4C91-ADCA-3CB4D87D95E1}" type="datetime1">
              <a:rPr lang="zh-CN" altLang="en-US" smtClean="0"/>
              <a:t>2022/5/31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D393944-DC62-4081-86B4-76E5FCA2F9B8}"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86ACA3A2-7B3C-4D96-AC23-F662FC96796B}" type="datetime1">
              <a:rPr lang="zh-CN" altLang="en-US" smtClean="0"/>
              <a:t>2022/5/31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D393944-DC62-4081-86B4-76E5FCA2F9B8}"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A1BD19AD-D6F2-4423-AACA-6B3DCF0C94E7}" type="datetime1">
              <a:rPr lang="zh-CN" altLang="en-US" smtClean="0"/>
              <a:t>2022/5/31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D393944-DC62-4081-86B4-76E5FCA2F9B8}"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30AA97CB-BDFB-4BF8-8EFB-E1F6DFD6E2AF}" type="datetime1">
              <a:rPr lang="zh-CN" altLang="en-US" smtClean="0"/>
              <a:t>2022/5/31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r>
              <a:rPr lang="zh-CN" altLang="en-US" dirty="0"/>
              <a:t>第</a:t>
            </a:r>
            <a:fld id="{1D393944-DC62-4081-86B4-76E5FCA2F9B8}" type="slidenum">
              <a:rPr lang="zh-CN" altLang="en-US" smtClean="0">
                <a:solidFill>
                  <a:schemeClr val="tx1"/>
                </a:solidFill>
              </a:rPr>
              <a:t>‹#›</a:t>
            </a:fld>
            <a:r>
              <a:rPr lang="zh-CN" altLang="en-US" dirty="0"/>
              <a:t>页，共</a:t>
            </a:r>
            <a:r>
              <a:rPr lang="en-US" altLang="zh-CN" dirty="0"/>
              <a:t>22</a:t>
            </a:r>
            <a:r>
              <a:rPr lang="zh-CN" altLang="en-US" dirty="0"/>
              <a:t>页</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hasCustomPrompt="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6A696E80-5530-4D8F-A68C-81F1DBE72CC0}" type="datetime1">
              <a:rPr lang="zh-CN" altLang="en-US" smtClean="0"/>
              <a:t>2022/5/31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D393944-DC62-4081-86B4-76E5FCA2F9B8}" type="slidenum">
              <a:rPr lang="zh-CN" altLang="en-US" smtClean="0"/>
              <a:t>‹#›</a:t>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3E45C724-B920-4C83-9B84-14512A6791D2}" type="datetime1">
              <a:rPr lang="zh-CN" altLang="en-US" smtClean="0"/>
              <a:t>2022/5/31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D393944-DC62-4081-86B4-76E5FCA2F9B8}" type="slidenum">
              <a:rPr lang="zh-CN" altLang="en-US" smtClean="0"/>
              <a:t>‹#›</a:t>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CB217A68-C8E3-4B8F-B84C-6A40F6599890}" type="datetime1">
              <a:rPr lang="zh-CN" altLang="en-US" smtClean="0"/>
              <a:t>2022/5/31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D393944-DC62-4081-86B4-76E5FCA2F9B8}" type="slidenum">
              <a:rPr lang="zh-CN" altLang="en-US" smtClean="0"/>
              <a:t>‹#›</a:t>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1F56BE10-EAB6-4A67-AE85-7E0C234F6C8C}" type="datetime1">
              <a:rPr lang="zh-CN" altLang="en-US" smtClean="0"/>
              <a:t>2022/5/31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1D393944-DC62-4081-86B4-76E5FCA2F9B8}" type="slidenum">
              <a:rPr lang="zh-CN" altLang="en-US" smtClean="0"/>
              <a:t>‹#›</a:t>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647ECD1-31F0-4E5F-982C-2332A7343C9B}" type="datetime1">
              <a:rPr lang="zh-CN" altLang="en-US" smtClean="0"/>
              <a:t>2022/5/31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1D393944-DC62-4081-86B4-76E5FCA2F9B8}" type="slidenum">
              <a:rPr lang="zh-CN" altLang="en-US" smtClean="0"/>
              <a:t>‹#›</a:t>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CC90B8F-4429-4621-A538-3D2FFC267F4E}" type="datetime1">
              <a:rPr lang="zh-CN" altLang="en-US" smtClean="0"/>
              <a:t>2022/5/31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1D393944-DC62-4081-86B4-76E5FCA2F9B8}" type="slidenum">
              <a:rPr lang="zh-CN" altLang="en-US" smtClean="0"/>
              <a:t>‹#›</a:t>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62489E29-D8F5-4D71-A230-69B59A98A191}" type="datetime1">
              <a:rPr lang="zh-CN" altLang="en-US" smtClean="0"/>
              <a:t>2022/5/31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D393944-DC62-4081-86B4-76E5FCA2F9B8}"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hasCustomPrompt="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E6245FA0-E689-4313-8938-78848076FF21}" type="datetime1">
              <a:rPr lang="zh-CN" altLang="en-US" smtClean="0"/>
              <a:t>2022/5/31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D393944-DC62-4081-86B4-76E5FCA2F9B8}" type="slidenum">
              <a:rPr lang="zh-CN" altLang="en-US" smtClean="0"/>
              <a:t>‹#›</a:t>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23E68214-1F03-47EC-B3E3-5E0C2AB0D642}" type="datetime1">
              <a:rPr lang="zh-CN" altLang="en-US" smtClean="0"/>
              <a:t>2022/5/31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D393944-DC62-4081-86B4-76E5FCA2F9B8}" type="slidenum">
              <a:rPr lang="zh-CN" altLang="en-US" smtClean="0"/>
              <a:t>‹#›</a:t>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7CE033C8-AA6B-4917-A21A-87C22DB015EA}" type="datetime1">
              <a:rPr lang="zh-CN" altLang="en-US" smtClean="0"/>
              <a:t>2022/5/31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D393944-DC62-4081-86B4-76E5FCA2F9B8}" type="slidenum">
              <a:rPr lang="zh-CN" altLang="en-US" smtClean="0"/>
              <a:t>‹#›</a:t>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704B667-3178-4909-9D66-84E4F3ABED3C}" type="datetime1">
              <a:rPr lang="zh-CN" altLang="en-US" smtClean="0"/>
              <a:t>2022/5/31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D393944-DC62-4081-86B4-76E5FCA2F9B8}"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F4418594-F046-4001-85C6-EAF21887E953}" type="datetime1">
              <a:rPr lang="zh-CN" altLang="en-US" smtClean="0"/>
              <a:t>2022/5/31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D393944-DC62-4081-86B4-76E5FCA2F9B8}"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A470C231-DB92-4D56-9A20-FC0D80B338C7}" type="datetime1">
              <a:rPr lang="zh-CN" altLang="en-US" smtClean="0"/>
              <a:t>2022/5/31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D393944-DC62-4081-86B4-76E5FCA2F9B8}"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6D83A672-8D84-460B-B204-18BC42F015AB}" type="datetime1">
              <a:rPr lang="zh-CN" altLang="en-US" smtClean="0"/>
              <a:t>2022/5/31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1D393944-DC62-4081-86B4-76E5FCA2F9B8}"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8D0E5F3B-388E-4315-8B9C-1453BDC4A11D}" type="datetime1">
              <a:rPr lang="zh-CN" altLang="en-US" smtClean="0"/>
              <a:t>2022/5/31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1D393944-DC62-4081-86B4-76E5FCA2F9B8}"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CD408BC5-BA74-46F5-8E5A-E65916E09466}" type="datetime1">
              <a:rPr lang="zh-CN" altLang="en-US" smtClean="0"/>
              <a:t>2022/5/31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1D393944-DC62-4081-86B4-76E5FCA2F9B8}"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55C8F6C2-AA0D-46D3-8AF6-E30D4B4A0A5F}" type="datetime1">
              <a:rPr lang="zh-CN" altLang="en-US" smtClean="0"/>
              <a:t>2022/5/31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D393944-DC62-4081-86B4-76E5FCA2F9B8}"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9C6D4632-7DDB-4014-BFA8-9CD68AF239AC}" type="datetime1">
              <a:rPr lang="zh-CN" altLang="en-US" smtClean="0"/>
              <a:t>2022/5/31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D393944-DC62-4081-86B4-76E5FCA2F9B8}"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5542606-B710-4FFE-A7DF-ED7EF4A72286}" type="datetime1">
              <a:rPr lang="zh-CN" altLang="en-US" smtClean="0"/>
              <a:t>2022/5/31</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D393944-DC62-4081-86B4-76E5FCA2F9B8}"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F5F8E29-7E7A-445D-8F44-498E2C2E3CCA}" type="datetime1">
              <a:rPr lang="zh-CN" altLang="en-US" smtClean="0"/>
              <a:t>2022/5/31</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D393944-DC62-4081-86B4-76E5FCA2F9B8}"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3.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8" Type="http://schemas.openxmlformats.org/officeDocument/2006/relationships/image" Target="../media/image2.png"/><Relationship Id="rId3" Type="http://schemas.microsoft.com/office/2007/relationships/media" Target="../media/media2.mp4"/><Relationship Id="rId7" Type="http://schemas.openxmlformats.org/officeDocument/2006/relationships/image" Target="../media/image4.png"/><Relationship Id="rId12" Type="http://schemas.openxmlformats.org/officeDocument/2006/relationships/image" Target="../media/image34.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png"/><Relationship Id="rId11" Type="http://schemas.openxmlformats.org/officeDocument/2006/relationships/image" Target="../media/image33.png"/><Relationship Id="rId5" Type="http://schemas.openxmlformats.org/officeDocument/2006/relationships/slideLayout" Target="../slideLayouts/slideLayout12.xml"/><Relationship Id="rId10" Type="http://schemas.openxmlformats.org/officeDocument/2006/relationships/image" Target="../media/image3.png"/><Relationship Id="rId4" Type="http://schemas.openxmlformats.org/officeDocument/2006/relationships/video" Target="../media/media2.mp4"/><Relationship Id="rId9" Type="http://schemas.microsoft.com/office/2007/relationships/hdphoto" Target="../media/hdphoto1.wdp"/></Relationships>
</file>

<file path=ppt/slides/_rels/slide11.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4.png"/><Relationship Id="rId7" Type="http://schemas.openxmlformats.org/officeDocument/2006/relationships/image" Target="../media/image35.png"/><Relationship Id="rId2" Type="http://schemas.openxmlformats.org/officeDocument/2006/relationships/image" Target="../media/image1.png"/><Relationship Id="rId1" Type="http://schemas.openxmlformats.org/officeDocument/2006/relationships/slideLayout" Target="../slideLayouts/slideLayout12.xml"/><Relationship Id="rId6" Type="http://schemas.openxmlformats.org/officeDocument/2006/relationships/image" Target="../media/image3.png"/><Relationship Id="rId5" Type="http://schemas.microsoft.com/office/2007/relationships/hdphoto" Target="../media/hdphoto1.wdp"/><Relationship Id="rId10" Type="http://schemas.openxmlformats.org/officeDocument/2006/relationships/image" Target="../media/image38.png"/><Relationship Id="rId4" Type="http://schemas.openxmlformats.org/officeDocument/2006/relationships/image" Target="../media/image2.png"/><Relationship Id="rId9" Type="http://schemas.openxmlformats.org/officeDocument/2006/relationships/image" Target="../media/image37.png"/></Relationships>
</file>

<file path=ppt/slides/_rels/slide12.xml.rels><?xml version="1.0" encoding="UTF-8" standalone="yes"?>
<Relationships xmlns="http://schemas.openxmlformats.org/package/2006/relationships"><Relationship Id="rId8" Type="http://schemas.openxmlformats.org/officeDocument/2006/relationships/image" Target="../media/image2.png"/><Relationship Id="rId13" Type="http://schemas.openxmlformats.org/officeDocument/2006/relationships/image" Target="../media/image41.png"/><Relationship Id="rId3" Type="http://schemas.microsoft.com/office/2007/relationships/media" Target="../media/media4.mp4"/><Relationship Id="rId7" Type="http://schemas.openxmlformats.org/officeDocument/2006/relationships/image" Target="../media/image4.png"/><Relationship Id="rId12" Type="http://schemas.openxmlformats.org/officeDocument/2006/relationships/image" Target="../media/image40.png"/><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1.png"/><Relationship Id="rId11" Type="http://schemas.openxmlformats.org/officeDocument/2006/relationships/image" Target="../media/image39.png"/><Relationship Id="rId5" Type="http://schemas.openxmlformats.org/officeDocument/2006/relationships/slideLayout" Target="../slideLayouts/slideLayout12.xml"/><Relationship Id="rId10" Type="http://schemas.openxmlformats.org/officeDocument/2006/relationships/image" Target="../media/image3.png"/><Relationship Id="rId4" Type="http://schemas.openxmlformats.org/officeDocument/2006/relationships/video" Target="../media/media4.mp4"/><Relationship Id="rId9" Type="http://schemas.microsoft.com/office/2007/relationships/hdphoto" Target="../media/hdphoto1.wdp"/></Relationships>
</file>

<file path=ppt/slides/_rels/slide13.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wmf"/><Relationship Id="rId3" Type="http://schemas.openxmlformats.org/officeDocument/2006/relationships/image" Target="../media/image1.png"/><Relationship Id="rId7" Type="http://schemas.openxmlformats.org/officeDocument/2006/relationships/image" Target="../media/image3.png"/><Relationship Id="rId12" Type="http://schemas.openxmlformats.org/officeDocument/2006/relationships/oleObject" Target="../embeddings/oleObject1.bin"/><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microsoft.com/office/2007/relationships/hdphoto" Target="../media/hdphoto1.wdp"/><Relationship Id="rId11" Type="http://schemas.openxmlformats.org/officeDocument/2006/relationships/image" Target="../media/image12.png"/><Relationship Id="rId5" Type="http://schemas.openxmlformats.org/officeDocument/2006/relationships/image" Target="../media/image2.png"/><Relationship Id="rId10" Type="http://schemas.openxmlformats.org/officeDocument/2006/relationships/image" Target="../media/image11.png"/><Relationship Id="rId4" Type="http://schemas.openxmlformats.org/officeDocument/2006/relationships/image" Target="../media/image4.png"/><Relationship Id="rId9"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42.png"/><Relationship Id="rId2" Type="http://schemas.openxmlformats.org/officeDocument/2006/relationships/image" Target="../media/image1.png"/><Relationship Id="rId1" Type="http://schemas.openxmlformats.org/officeDocument/2006/relationships/slideLayout" Target="../slideLayouts/slideLayout12.xml"/><Relationship Id="rId6" Type="http://schemas.openxmlformats.org/officeDocument/2006/relationships/image" Target="../media/image3.png"/><Relationship Id="rId5" Type="http://schemas.microsoft.com/office/2007/relationships/hdphoto" Target="../media/hdphoto1.wdp"/><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8" Type="http://schemas.openxmlformats.org/officeDocument/2006/relationships/image" Target="../media/image2.png"/><Relationship Id="rId3" Type="http://schemas.microsoft.com/office/2007/relationships/media" Target="../media/media6.mp4"/><Relationship Id="rId7" Type="http://schemas.openxmlformats.org/officeDocument/2006/relationships/image" Target="../media/image4.png"/><Relationship Id="rId12" Type="http://schemas.openxmlformats.org/officeDocument/2006/relationships/image" Target="../media/image44.png"/><Relationship Id="rId2" Type="http://schemas.openxmlformats.org/officeDocument/2006/relationships/video" Target="../media/media5.mp4"/><Relationship Id="rId1" Type="http://schemas.microsoft.com/office/2007/relationships/media" Target="../media/media5.mp4"/><Relationship Id="rId6" Type="http://schemas.openxmlformats.org/officeDocument/2006/relationships/image" Target="../media/image1.png"/><Relationship Id="rId11" Type="http://schemas.openxmlformats.org/officeDocument/2006/relationships/image" Target="../media/image43.png"/><Relationship Id="rId5" Type="http://schemas.openxmlformats.org/officeDocument/2006/relationships/slideLayout" Target="../slideLayouts/slideLayout12.xml"/><Relationship Id="rId10" Type="http://schemas.openxmlformats.org/officeDocument/2006/relationships/image" Target="../media/image3.png"/><Relationship Id="rId4" Type="http://schemas.openxmlformats.org/officeDocument/2006/relationships/video" Target="../media/media6.mp4"/><Relationship Id="rId9" Type="http://schemas.microsoft.com/office/2007/relationships/hdphoto" Target="../media/hdphoto1.wdp"/></Relationships>
</file>

<file path=ppt/slides/_rels/slide16.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1.png"/><Relationship Id="rId7" Type="http://schemas.microsoft.com/office/2007/relationships/hdphoto" Target="../media/hdphoto1.wdp"/><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image" Target="../media/image2.png"/><Relationship Id="rId5" Type="http://schemas.openxmlformats.org/officeDocument/2006/relationships/image" Target="../media/image4.png"/><Relationship Id="rId4" Type="http://schemas.openxmlformats.org/officeDocument/2006/relationships/image" Target="../media/image45.jpeg"/><Relationship Id="rId9" Type="http://schemas.openxmlformats.org/officeDocument/2006/relationships/image" Target="../media/image46.png"/></Relationships>
</file>

<file path=ppt/slides/_rels/slide17.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1.png"/><Relationship Id="rId7"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microsoft.com/office/2007/relationships/hdphoto" Target="../media/hdphoto1.wdp"/><Relationship Id="rId5" Type="http://schemas.openxmlformats.org/officeDocument/2006/relationships/image" Target="../media/image2.png"/><Relationship Id="rId4" Type="http://schemas.openxmlformats.org/officeDocument/2006/relationships/image" Target="../media/image4.png"/><Relationship Id="rId9" Type="http://schemas.openxmlformats.org/officeDocument/2006/relationships/image" Target="../media/image70.png"/></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2.xml"/><Relationship Id="rId6" Type="http://schemas.openxmlformats.org/officeDocument/2006/relationships/image" Target="../media/image3.png"/><Relationship Id="rId5" Type="http://schemas.microsoft.com/office/2007/relationships/hdphoto" Target="../media/hdphoto1.wdp"/><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png"/><Relationship Id="rId7" Type="http://schemas.openxmlformats.org/officeDocument/2006/relationships/image" Target="../media/image48.png"/><Relationship Id="rId2" Type="http://schemas.openxmlformats.org/officeDocument/2006/relationships/image" Target="../media/image1.png"/><Relationship Id="rId1" Type="http://schemas.openxmlformats.org/officeDocument/2006/relationships/slideLayout" Target="../slideLayouts/slideLayout12.xml"/><Relationship Id="rId6" Type="http://schemas.openxmlformats.org/officeDocument/2006/relationships/image" Target="../media/image3.png"/><Relationship Id="rId5" Type="http://schemas.microsoft.com/office/2007/relationships/hdphoto" Target="../media/hdphoto1.wdp"/><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2.xml"/><Relationship Id="rId6" Type="http://schemas.openxmlformats.org/officeDocument/2006/relationships/image" Target="../media/image3.png"/><Relationship Id="rId5" Type="http://schemas.microsoft.com/office/2007/relationships/hdphoto" Target="../media/hdphoto1.wdp"/><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png"/><Relationship Id="rId7" Type="http://schemas.openxmlformats.org/officeDocument/2006/relationships/image" Target="../media/image50.png"/><Relationship Id="rId2" Type="http://schemas.openxmlformats.org/officeDocument/2006/relationships/image" Target="../media/image1.png"/><Relationship Id="rId1" Type="http://schemas.openxmlformats.org/officeDocument/2006/relationships/slideLayout" Target="../slideLayouts/slideLayout12.xml"/><Relationship Id="rId6" Type="http://schemas.openxmlformats.org/officeDocument/2006/relationships/image" Target="../media/image3.png"/><Relationship Id="rId5" Type="http://schemas.microsoft.com/office/2007/relationships/hdphoto" Target="../media/hdphoto1.wdp"/><Relationship Id="rId10" Type="http://schemas.openxmlformats.org/officeDocument/2006/relationships/image" Target="../media/image53.png"/><Relationship Id="rId4" Type="http://schemas.openxmlformats.org/officeDocument/2006/relationships/image" Target="../media/image2.png"/><Relationship Id="rId9" Type="http://schemas.openxmlformats.org/officeDocument/2006/relationships/image" Target="../media/image52.png"/></Relationships>
</file>

<file path=ppt/slides/_rels/slide21.xml.rels><?xml version="1.0" encoding="UTF-8" standalone="yes"?>
<Relationships xmlns="http://schemas.openxmlformats.org/package/2006/relationships"><Relationship Id="rId8" Type="http://schemas.openxmlformats.org/officeDocument/2006/relationships/image" Target="../media/image55.jpeg"/><Relationship Id="rId3" Type="http://schemas.openxmlformats.org/officeDocument/2006/relationships/image" Target="../media/image4.png"/><Relationship Id="rId7" Type="http://schemas.openxmlformats.org/officeDocument/2006/relationships/image" Target="../media/image54.png"/><Relationship Id="rId2" Type="http://schemas.openxmlformats.org/officeDocument/2006/relationships/image" Target="../media/image1.png"/><Relationship Id="rId1" Type="http://schemas.openxmlformats.org/officeDocument/2006/relationships/slideLayout" Target="../slideLayouts/slideLayout12.xml"/><Relationship Id="rId6" Type="http://schemas.openxmlformats.org/officeDocument/2006/relationships/image" Target="../media/image3.png"/><Relationship Id="rId5" Type="http://schemas.microsoft.com/office/2007/relationships/hdphoto" Target="../media/hdphoto1.wdp"/><Relationship Id="rId10" Type="http://schemas.openxmlformats.org/officeDocument/2006/relationships/image" Target="../media/image57.png"/><Relationship Id="rId4" Type="http://schemas.openxmlformats.org/officeDocument/2006/relationships/image" Target="../media/image2.png"/><Relationship Id="rId9" Type="http://schemas.openxmlformats.org/officeDocument/2006/relationships/image" Target="../media/image56.png"/></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58.jpeg"/><Relationship Id="rId2" Type="http://schemas.openxmlformats.org/officeDocument/2006/relationships/image" Target="../media/image1.png"/><Relationship Id="rId1" Type="http://schemas.openxmlformats.org/officeDocument/2006/relationships/slideLayout" Target="../slideLayouts/slideLayout12.xml"/><Relationship Id="rId6" Type="http://schemas.openxmlformats.org/officeDocument/2006/relationships/image" Target="../media/image3.png"/><Relationship Id="rId5" Type="http://schemas.microsoft.com/office/2007/relationships/hdphoto" Target="../media/hdphoto1.wdp"/><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4.png"/><Relationship Id="rId7" Type="http://schemas.openxmlformats.org/officeDocument/2006/relationships/image" Target="../media/image59.jpeg"/><Relationship Id="rId2" Type="http://schemas.openxmlformats.org/officeDocument/2006/relationships/image" Target="../media/image1.png"/><Relationship Id="rId1" Type="http://schemas.openxmlformats.org/officeDocument/2006/relationships/slideLayout" Target="../slideLayouts/slideLayout12.xml"/><Relationship Id="rId6" Type="http://schemas.openxmlformats.org/officeDocument/2006/relationships/image" Target="../media/image3.png"/><Relationship Id="rId5" Type="http://schemas.microsoft.com/office/2007/relationships/hdphoto" Target="../media/hdphoto1.wdp"/><Relationship Id="rId4" Type="http://schemas.openxmlformats.org/officeDocument/2006/relationships/image" Target="../media/image2.png"/><Relationship Id="rId9" Type="http://schemas.openxmlformats.org/officeDocument/2006/relationships/image" Target="../media/image61.png"/></Relationships>
</file>

<file path=ppt/slides/_rels/slide24.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12.xml"/><Relationship Id="rId7" Type="http://schemas.microsoft.com/office/2007/relationships/hdphoto" Target="../media/hdphoto1.wdp"/><Relationship Id="rId2" Type="http://schemas.openxmlformats.org/officeDocument/2006/relationships/video" Target="../media/media7.mp4"/><Relationship Id="rId1" Type="http://schemas.microsoft.com/office/2007/relationships/media" Target="../media/media7.mp4"/><Relationship Id="rId6" Type="http://schemas.openxmlformats.org/officeDocument/2006/relationships/image" Target="../media/image2.png"/><Relationship Id="rId5" Type="http://schemas.openxmlformats.org/officeDocument/2006/relationships/image" Target="../media/image4.png"/><Relationship Id="rId4" Type="http://schemas.openxmlformats.org/officeDocument/2006/relationships/image" Target="../media/image1.png"/><Relationship Id="rId9" Type="http://schemas.openxmlformats.org/officeDocument/2006/relationships/image" Target="../media/image62.png"/></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2.xml"/><Relationship Id="rId6" Type="http://schemas.openxmlformats.org/officeDocument/2006/relationships/image" Target="../media/image3.png"/><Relationship Id="rId5" Type="http://schemas.microsoft.com/office/2007/relationships/hdphoto" Target="../media/hdphoto1.wdp"/><Relationship Id="rId4" Type="http://schemas.openxmlformats.org/officeDocument/2006/relationships/image" Target="../media/image2.png"/></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2.xml"/><Relationship Id="rId6" Type="http://schemas.openxmlformats.org/officeDocument/2006/relationships/image" Target="../media/image3.png"/><Relationship Id="rId5" Type="http://schemas.microsoft.com/office/2007/relationships/hdphoto" Target="../media/hdphoto1.wdp"/><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8" Type="http://schemas.openxmlformats.org/officeDocument/2006/relationships/hyperlink" Target="https://www.cs.cmu.edu/~motionplanning/lecture/Chap4-Potential-Field_howie.pdf" TargetMode="External"/><Relationship Id="rId3" Type="http://schemas.openxmlformats.org/officeDocument/2006/relationships/image" Target="../media/image1.png"/><Relationship Id="rId7"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2.xml"/><Relationship Id="rId6" Type="http://schemas.microsoft.com/office/2007/relationships/hdphoto" Target="../media/hdphoto1.wdp"/><Relationship Id="rId5" Type="http://schemas.openxmlformats.org/officeDocument/2006/relationships/image" Target="../media/image2.png"/><Relationship Id="rId4" Type="http://schemas.openxmlformats.org/officeDocument/2006/relationships/image" Target="../media/image4.png"/><Relationship Id="rId9" Type="http://schemas.openxmlformats.org/officeDocument/2006/relationships/hyperlink" Target="https://github.com/jpreher/cassie_documentation"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3.png"/><Relationship Id="rId5" Type="http://schemas.microsoft.com/office/2007/relationships/hdphoto" Target="../media/hdphoto1.wdp"/><Relationship Id="rId4" Type="http://schemas.openxmlformats.org/officeDocument/2006/relationships/image" Target="../media/image2.png"/></Relationships>
</file>

<file path=ppt/slides/_rels/slide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2.xml"/><Relationship Id="rId6" Type="http://schemas.openxmlformats.org/officeDocument/2006/relationships/image" Target="../media/image3.png"/><Relationship Id="rId5" Type="http://schemas.microsoft.com/office/2007/relationships/hdphoto" Target="../media/hdphoto1.wdp"/><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png"/><Relationship Id="rId7"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microsoft.com/office/2007/relationships/hdphoto" Target="../media/hdphoto1.wdp"/><Relationship Id="rId5" Type="http://schemas.openxmlformats.org/officeDocument/2006/relationships/image" Target="../media/image2.png"/><Relationship Id="rId4" Type="http://schemas.openxmlformats.org/officeDocument/2006/relationships/image" Target="../media/image4.png"/><Relationship Id="rId9" Type="http://schemas.openxmlformats.org/officeDocument/2006/relationships/image" Target="../media/image6.png"/></Relationships>
</file>

<file path=ppt/slides/_rels/slide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png"/><Relationship Id="rId7" Type="http://schemas.openxmlformats.org/officeDocument/2006/relationships/image" Target="../media/image3.png"/><Relationship Id="rId12"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microsoft.com/office/2007/relationships/hdphoto" Target="../media/hdphoto1.wdp"/><Relationship Id="rId11" Type="http://schemas.openxmlformats.org/officeDocument/2006/relationships/image" Target="../media/image10.png"/><Relationship Id="rId5" Type="http://schemas.openxmlformats.org/officeDocument/2006/relationships/image" Target="../media/image2.png"/><Relationship Id="rId10" Type="http://schemas.openxmlformats.org/officeDocument/2006/relationships/image" Target="../media/image9.png"/><Relationship Id="rId4" Type="http://schemas.openxmlformats.org/officeDocument/2006/relationships/image" Target="../media/image4.png"/><Relationship Id="rId9" Type="http://schemas.openxmlformats.org/officeDocument/2006/relationships/image" Target="../media/image8.png"/></Relationships>
</file>

<file path=ppt/slides/_rels/slide5.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6.png"/><Relationship Id="rId3" Type="http://schemas.openxmlformats.org/officeDocument/2006/relationships/image" Target="../media/image4.png"/><Relationship Id="rId7" Type="http://schemas.openxmlformats.org/officeDocument/2006/relationships/image" Target="../media/image12.png"/><Relationship Id="rId12" Type="http://schemas.openxmlformats.org/officeDocument/2006/relationships/image" Target="../media/image15.wmf"/><Relationship Id="rId2" Type="http://schemas.openxmlformats.org/officeDocument/2006/relationships/image" Target="../media/image1.png"/><Relationship Id="rId1" Type="http://schemas.openxmlformats.org/officeDocument/2006/relationships/slideLayout" Target="../slideLayouts/slideLayout12.xml"/><Relationship Id="rId6" Type="http://schemas.openxmlformats.org/officeDocument/2006/relationships/image" Target="../media/image3.png"/><Relationship Id="rId11" Type="http://schemas.openxmlformats.org/officeDocument/2006/relationships/oleObject" Target="../embeddings/oleObject2.bin"/><Relationship Id="rId5" Type="http://schemas.microsoft.com/office/2007/relationships/hdphoto" Target="../media/hdphoto1.wdp"/><Relationship Id="rId10" Type="http://schemas.openxmlformats.org/officeDocument/2006/relationships/image" Target="../media/image14.wmf"/><Relationship Id="rId4" Type="http://schemas.openxmlformats.org/officeDocument/2006/relationships/image" Target="../media/image2.png"/><Relationship Id="rId9" Type="http://schemas.openxmlformats.org/officeDocument/2006/relationships/oleObject" Target="../embeddings/oleObject1.bin"/><Relationship Id="rId14" Type="http://schemas.openxmlformats.org/officeDocument/2006/relationships/image" Target="../media/image10.png"/></Relationships>
</file>

<file path=ppt/slides/_rels/slide6.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4.png"/><Relationship Id="rId7"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12.xml"/><Relationship Id="rId6" Type="http://schemas.openxmlformats.org/officeDocument/2006/relationships/image" Target="../media/image3.png"/><Relationship Id="rId11" Type="http://schemas.openxmlformats.org/officeDocument/2006/relationships/image" Target="../media/image21.png"/><Relationship Id="rId5" Type="http://schemas.microsoft.com/office/2007/relationships/hdphoto" Target="../media/hdphoto1.wdp"/><Relationship Id="rId10" Type="http://schemas.openxmlformats.org/officeDocument/2006/relationships/image" Target="../media/image20.png"/><Relationship Id="rId4" Type="http://schemas.openxmlformats.org/officeDocument/2006/relationships/image" Target="../media/image2.png"/><Relationship Id="rId9" Type="http://schemas.openxmlformats.org/officeDocument/2006/relationships/image" Target="../media/image19.png"/></Relationships>
</file>

<file path=ppt/slides/_rels/slide7.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png"/><Relationship Id="rId7" Type="http://schemas.openxmlformats.org/officeDocument/2006/relationships/image" Target="../media/image3.png"/><Relationship Id="rId12" Type="http://schemas.openxmlformats.org/officeDocument/2006/relationships/image" Target="../media/image26.png"/><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microsoft.com/office/2007/relationships/hdphoto" Target="../media/hdphoto1.wdp"/><Relationship Id="rId11" Type="http://schemas.openxmlformats.org/officeDocument/2006/relationships/image" Target="../media/image25.png"/><Relationship Id="rId5" Type="http://schemas.openxmlformats.org/officeDocument/2006/relationships/image" Target="../media/image2.png"/><Relationship Id="rId10" Type="http://schemas.openxmlformats.org/officeDocument/2006/relationships/image" Target="../media/image24.png"/><Relationship Id="rId4" Type="http://schemas.openxmlformats.org/officeDocument/2006/relationships/image" Target="../media/image4.png"/><Relationship Id="rId9" Type="http://schemas.openxmlformats.org/officeDocument/2006/relationships/image" Target="../media/image23.png"/></Relationships>
</file>

<file path=ppt/slides/_rels/slide8.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1.png"/><Relationship Id="rId7" Type="http://schemas.openxmlformats.org/officeDocument/2006/relationships/image" Target="../media/image3.png"/><Relationship Id="rId12" Type="http://schemas.openxmlformats.org/officeDocument/2006/relationships/image" Target="../media/image31.png"/><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microsoft.com/office/2007/relationships/hdphoto" Target="../media/hdphoto1.wdp"/><Relationship Id="rId11" Type="http://schemas.openxmlformats.org/officeDocument/2006/relationships/image" Target="../media/image30.png"/><Relationship Id="rId5" Type="http://schemas.openxmlformats.org/officeDocument/2006/relationships/image" Target="../media/image2.png"/><Relationship Id="rId10" Type="http://schemas.openxmlformats.org/officeDocument/2006/relationships/image" Target="../media/image29.png"/><Relationship Id="rId4" Type="http://schemas.openxmlformats.org/officeDocument/2006/relationships/image" Target="../media/image4.png"/><Relationship Id="rId9" Type="http://schemas.openxmlformats.org/officeDocument/2006/relationships/image" Target="../media/image28.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32.png"/><Relationship Id="rId2" Type="http://schemas.openxmlformats.org/officeDocument/2006/relationships/image" Target="../media/image1.png"/><Relationship Id="rId1" Type="http://schemas.openxmlformats.org/officeDocument/2006/relationships/slideLayout" Target="../slideLayouts/slideLayout12.xml"/><Relationship Id="rId6" Type="http://schemas.openxmlformats.org/officeDocument/2006/relationships/image" Target="../media/image3.png"/><Relationship Id="rId5" Type="http://schemas.microsoft.com/office/2007/relationships/hdphoto" Target="../media/hdphoto1.wdp"/><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819545" y="2427051"/>
            <a:ext cx="8695765" cy="841191"/>
          </a:xfrm>
        </p:spPr>
        <p:txBody>
          <a:bodyPr>
            <a:noAutofit/>
          </a:bodyPr>
          <a:lstStyle/>
          <a:p>
            <a:r>
              <a:rPr lang="en-GB" sz="5400" b="1" dirty="0" err="1">
                <a:sym typeface="+mn-ea"/>
              </a:rPr>
              <a:t>行走机器人项目汇报</a:t>
            </a:r>
            <a:endParaRPr lang="en-GB" altLang="zh-CN" sz="5400" b="1" dirty="0">
              <a:latin typeface="微软雅黑" panose="020B0503020204020204" charset="-122"/>
              <a:ea typeface="微软雅黑" panose="020B0503020204020204" charset="-122"/>
              <a:sym typeface="+mn-ea"/>
            </a:endParaRPr>
          </a:p>
        </p:txBody>
      </p:sp>
      <p:pic>
        <p:nvPicPr>
          <p:cNvPr id="3" name="图片 2"/>
          <p:cNvPicPr>
            <a:picLocks noChangeAspect="1"/>
          </p:cNvPicPr>
          <p:nvPr/>
        </p:nvPicPr>
        <p:blipFill>
          <a:blip r:embed="rId2"/>
          <a:stretch>
            <a:fillRect/>
          </a:stretch>
        </p:blipFill>
        <p:spPr>
          <a:xfrm>
            <a:off x="-22104" y="4877075"/>
            <a:ext cx="12192000" cy="1980925"/>
          </a:xfrm>
          <a:prstGeom prst="rect">
            <a:avLst/>
          </a:prstGeom>
        </p:spPr>
      </p:pic>
      <p:pic>
        <p:nvPicPr>
          <p:cNvPr id="13" name="图片 12"/>
          <p:cNvPicPr>
            <a:picLocks noChangeAspect="1"/>
          </p:cNvPicPr>
          <p:nvPr/>
        </p:nvPicPr>
        <p:blipFill rotWithShape="1">
          <a:blip r:embed="rId2"/>
          <a:srcRect t="88348" r="72886"/>
          <a:stretch>
            <a:fillRect/>
          </a:stretch>
        </p:blipFill>
        <p:spPr>
          <a:xfrm>
            <a:off x="3517535" y="3199771"/>
            <a:ext cx="5131167" cy="198788"/>
          </a:xfrm>
          <a:prstGeom prst="rect">
            <a:avLst/>
          </a:prstGeom>
        </p:spPr>
      </p:pic>
      <p:sp>
        <p:nvSpPr>
          <p:cNvPr id="14" name="标题 1"/>
          <p:cNvSpPr txBox="1"/>
          <p:nvPr/>
        </p:nvSpPr>
        <p:spPr>
          <a:xfrm>
            <a:off x="3111364" y="4169720"/>
            <a:ext cx="5925064" cy="841191"/>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altLang="zh-CN" sz="1800" dirty="0">
                <a:latin typeface="微软雅黑" panose="020B0503020204020204" charset="-122"/>
                <a:ea typeface="微软雅黑" panose="020B0503020204020204" charset="-122"/>
              </a:rPr>
              <a:t>2022</a:t>
            </a:r>
            <a:r>
              <a:rPr lang="zh-CN" altLang="en-US" sz="1800" dirty="0">
                <a:latin typeface="微软雅黑" panose="020B0503020204020204" charset="-122"/>
                <a:ea typeface="微软雅黑" panose="020B0503020204020204" charset="-122"/>
              </a:rPr>
              <a:t>年</a:t>
            </a:r>
            <a:r>
              <a:rPr lang="en-US" altLang="zh-CN" sz="1800" dirty="0">
                <a:latin typeface="微软雅黑" panose="020B0503020204020204" charset="-122"/>
                <a:ea typeface="微软雅黑" panose="020B0503020204020204" charset="-122"/>
              </a:rPr>
              <a:t>05</a:t>
            </a:r>
            <a:r>
              <a:rPr lang="zh-CN" altLang="en-US" sz="1800" dirty="0">
                <a:latin typeface="微软雅黑" panose="020B0503020204020204" charset="-122"/>
                <a:ea typeface="微软雅黑" panose="020B0503020204020204" charset="-122"/>
              </a:rPr>
              <a:t>月</a:t>
            </a:r>
            <a:r>
              <a:rPr lang="en-US" altLang="zh-CN" sz="1800" dirty="0">
                <a:latin typeface="微软雅黑" panose="020B0503020204020204" charset="-122"/>
                <a:ea typeface="微软雅黑" panose="020B0503020204020204" charset="-122"/>
              </a:rPr>
              <a:t>31</a:t>
            </a:r>
            <a:r>
              <a:rPr lang="zh-CN" altLang="en-US" sz="1800" dirty="0">
                <a:latin typeface="微软雅黑" panose="020B0503020204020204" charset="-122"/>
                <a:ea typeface="微软雅黑" panose="020B0503020204020204" charset="-122"/>
              </a:rPr>
              <a:t>日</a:t>
            </a:r>
          </a:p>
        </p:txBody>
      </p:sp>
      <p:pic>
        <p:nvPicPr>
          <p:cNvPr id="12" name="图片 11"/>
          <p:cNvPicPr>
            <a:picLocks noChangeAspect="1"/>
          </p:cNvPicPr>
          <p:nvPr/>
        </p:nvPicPr>
        <p:blipFill>
          <a:blip r:embed="rId3">
            <a:extLst>
              <a:ext uri="{BEBA8EAE-BF5A-486C-A8C5-ECC9F3942E4B}">
                <a14:imgProps xmlns:a14="http://schemas.microsoft.com/office/drawing/2010/main">
                  <a14:imgLayer r:embed="rId4">
                    <a14:imgEffect>
                      <a14:saturation sat="300000"/>
                    </a14:imgEffect>
                    <a14:imgEffect>
                      <a14:sharpenSoften amount="80000"/>
                    </a14:imgEffect>
                  </a14:imgLayer>
                </a14:imgProps>
              </a:ext>
            </a:extLst>
          </a:blip>
          <a:stretch>
            <a:fillRect/>
          </a:stretch>
        </p:blipFill>
        <p:spPr>
          <a:xfrm>
            <a:off x="-22104" y="5391540"/>
            <a:ext cx="5018936" cy="1334540"/>
          </a:xfrm>
          <a:prstGeom prst="rect">
            <a:avLst/>
          </a:prstGeom>
        </p:spPr>
      </p:pic>
      <p:pic>
        <p:nvPicPr>
          <p:cNvPr id="15" name="图片 14"/>
          <p:cNvPicPr>
            <a:picLocks noChangeAspect="1"/>
          </p:cNvPicPr>
          <p:nvPr/>
        </p:nvPicPr>
        <p:blipFill rotWithShape="1">
          <a:blip r:embed="rId3">
            <a:extLst>
              <a:ext uri="{BEBA8EAE-BF5A-486C-A8C5-ECC9F3942E4B}">
                <a14:imgProps xmlns:a14="http://schemas.microsoft.com/office/drawing/2010/main">
                  <a14:imgLayer r:embed="rId4">
                    <a14:imgEffect>
                      <a14:saturation sat="300000"/>
                    </a14:imgEffect>
                    <a14:imgEffect>
                      <a14:sharpenSoften amount="80000"/>
                    </a14:imgEffect>
                  </a14:imgLayer>
                </a14:imgProps>
              </a:ext>
            </a:extLst>
          </a:blip>
          <a:srcRect l="13807"/>
          <a:stretch>
            <a:fillRect/>
          </a:stretch>
        </p:blipFill>
        <p:spPr>
          <a:xfrm>
            <a:off x="4996832" y="5391540"/>
            <a:ext cx="4325964" cy="1334540"/>
          </a:xfrm>
          <a:prstGeom prst="rect">
            <a:avLst/>
          </a:prstGeom>
        </p:spPr>
      </p:pic>
      <p:pic>
        <p:nvPicPr>
          <p:cNvPr id="16" name="图片 15"/>
          <p:cNvPicPr>
            <a:picLocks noChangeAspect="1"/>
          </p:cNvPicPr>
          <p:nvPr/>
        </p:nvPicPr>
        <p:blipFill rotWithShape="1">
          <a:blip r:embed="rId3">
            <a:extLst>
              <a:ext uri="{BEBA8EAE-BF5A-486C-A8C5-ECC9F3942E4B}">
                <a14:imgProps xmlns:a14="http://schemas.microsoft.com/office/drawing/2010/main">
                  <a14:imgLayer r:embed="rId4">
                    <a14:imgEffect>
                      <a14:saturation sat="300000"/>
                    </a14:imgEffect>
                    <a14:imgEffect>
                      <a14:sharpenSoften amount="80000"/>
                    </a14:imgEffect>
                  </a14:imgLayer>
                </a14:imgProps>
              </a:ext>
            </a:extLst>
          </a:blip>
          <a:srcRect l="11337" r="31759"/>
          <a:stretch>
            <a:fillRect/>
          </a:stretch>
        </p:blipFill>
        <p:spPr>
          <a:xfrm flipH="1">
            <a:off x="9322796" y="5391540"/>
            <a:ext cx="2855952" cy="1334540"/>
          </a:xfrm>
          <a:prstGeom prst="rect">
            <a:avLst/>
          </a:prstGeom>
        </p:spPr>
      </p:pic>
      <p:pic>
        <p:nvPicPr>
          <p:cNvPr id="10" name="图片 9" descr="南科大-树德书院"/>
          <p:cNvPicPr>
            <a:picLocks noChangeAspect="1"/>
          </p:cNvPicPr>
          <p:nvPr/>
        </p:nvPicPr>
        <p:blipFill rotWithShape="1">
          <a:blip r:embed="rId5"/>
          <a:srcRect l="-31802" r="31802"/>
          <a:stretch>
            <a:fillRect/>
          </a:stretch>
        </p:blipFill>
        <p:spPr>
          <a:xfrm>
            <a:off x="-493713" y="549613"/>
            <a:ext cx="3395980" cy="537210"/>
          </a:xfrm>
          <a:prstGeom prst="rect">
            <a:avLst/>
          </a:prstGeom>
        </p:spPr>
      </p:pic>
      <p:sp>
        <p:nvSpPr>
          <p:cNvPr id="67" name="Google Shape;67;p13"/>
          <p:cNvSpPr txBox="1">
            <a:spLocks noGrp="1"/>
          </p:cNvSpPr>
          <p:nvPr>
            <p:ph type="subTitle" idx="1"/>
          </p:nvPr>
        </p:nvSpPr>
        <p:spPr>
          <a:xfrm>
            <a:off x="3517535" y="4199535"/>
            <a:ext cx="5164500" cy="4299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zh-CN" altLang="en-US" sz="1700" dirty="0"/>
              <a:t>第八组</a:t>
            </a:r>
            <a:r>
              <a:rPr lang="en-GB" sz="1700" dirty="0"/>
              <a:t>： </a:t>
            </a:r>
            <a:r>
              <a:rPr lang="en-GB" sz="1700" dirty="0" err="1"/>
              <a:t>夏逸轩</a:t>
            </a:r>
            <a:r>
              <a:rPr lang="en-GB" sz="1700" dirty="0"/>
              <a:t> 周剑翔 </a:t>
            </a:r>
            <a:r>
              <a:rPr lang="en-GB" sz="1700" dirty="0" err="1"/>
              <a:t>杨博宇</a:t>
            </a:r>
            <a:r>
              <a:rPr lang="en-GB" sz="1700" dirty="0"/>
              <a:t> </a:t>
            </a:r>
            <a:r>
              <a:rPr lang="en-GB" sz="1700" dirty="0" err="1"/>
              <a:t>张熙芃</a:t>
            </a:r>
            <a:r>
              <a:rPr lang="en-GB" sz="1700" dirty="0"/>
              <a:t>  </a:t>
            </a:r>
            <a:r>
              <a:rPr lang="en-GB" sz="1700" dirty="0" err="1"/>
              <a:t>杨昕</a:t>
            </a:r>
            <a:r>
              <a:rPr lang="en-GB" sz="1700" dirty="0"/>
              <a:t> </a:t>
            </a:r>
            <a:r>
              <a:rPr lang="en-GB" sz="1700" dirty="0" err="1"/>
              <a:t>魏锦启</a:t>
            </a:r>
            <a:endParaRPr lang="en-GB" sz="1700" dirty="0"/>
          </a:p>
        </p:txBody>
      </p:sp>
      <p:sp>
        <p:nvSpPr>
          <p:cNvPr id="11" name="Google Shape;67;p13">
            <a:extLst>
              <a:ext uri="{FF2B5EF4-FFF2-40B4-BE49-F238E27FC236}">
                <a16:creationId xmlns:a16="http://schemas.microsoft.com/office/drawing/2014/main" id="{FAA39825-1235-55AF-E5FC-53E129C20E6A}"/>
              </a:ext>
            </a:extLst>
          </p:cNvPr>
          <p:cNvSpPr txBox="1">
            <a:spLocks/>
          </p:cNvSpPr>
          <p:nvPr/>
        </p:nvSpPr>
        <p:spPr>
          <a:xfrm>
            <a:off x="3894032" y="3942413"/>
            <a:ext cx="5164500" cy="429900"/>
          </a:xfrm>
          <a:prstGeom prst="rect">
            <a:avLst/>
          </a:prstGeom>
        </p:spPr>
        <p:txBody>
          <a:bodyPr spcFirstLastPara="1" vert="horz" wrap="square" lIns="91425" tIns="91425" rIns="91425" bIns="91425" rtlCol="0" anchor="t" anchorCtr="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spcBef>
                <a:spcPts val="0"/>
              </a:spcBef>
            </a:pPr>
            <a:endParaRPr lang="en-GB" sz="1700" dirty="0"/>
          </a:p>
        </p:txBody>
      </p:sp>
      <p:sp>
        <p:nvSpPr>
          <p:cNvPr id="17" name="标题 1">
            <a:extLst>
              <a:ext uri="{FF2B5EF4-FFF2-40B4-BE49-F238E27FC236}">
                <a16:creationId xmlns:a16="http://schemas.microsoft.com/office/drawing/2014/main" id="{85E576D7-8C0A-FDE6-CD4C-EE3B14B3D3CE}"/>
              </a:ext>
            </a:extLst>
          </p:cNvPr>
          <p:cNvSpPr txBox="1">
            <a:spLocks/>
          </p:cNvSpPr>
          <p:nvPr/>
        </p:nvSpPr>
        <p:spPr>
          <a:xfrm>
            <a:off x="1819545" y="3226424"/>
            <a:ext cx="8695765" cy="841191"/>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zh-CN" altLang="en-US" sz="2800" dirty="0">
                <a:latin typeface="微软雅黑" panose="020B0503020204020204" charset="-122"/>
                <a:ea typeface="微软雅黑" panose="020B0503020204020204" charset="-122"/>
                <a:sym typeface="+mn-ea"/>
              </a:rPr>
              <a:t>基于</a:t>
            </a:r>
            <a:r>
              <a:rPr lang="en-US" altLang="zh-CN" sz="2800" dirty="0" err="1">
                <a:latin typeface="微软雅黑" panose="020B0503020204020204" charset="-122"/>
                <a:ea typeface="微软雅黑" panose="020B0503020204020204" charset="-122"/>
                <a:sym typeface="+mn-ea"/>
              </a:rPr>
              <a:t>cassie</a:t>
            </a:r>
            <a:r>
              <a:rPr lang="zh-CN" altLang="en-US" sz="2800" dirty="0">
                <a:latin typeface="微软雅黑" panose="020B0503020204020204" charset="-122"/>
                <a:ea typeface="微软雅黑" panose="020B0503020204020204" charset="-122"/>
                <a:sym typeface="+mn-ea"/>
              </a:rPr>
              <a:t>的倒立摆步态和路径规划</a:t>
            </a:r>
            <a:endParaRPr lang="en-GB" altLang="zh-CN" sz="2800" dirty="0">
              <a:latin typeface="微软雅黑" panose="020B0503020204020204" charset="-122"/>
              <a:ea typeface="微软雅黑" panose="020B0503020204020204" charset="-122"/>
              <a:sym typeface="+mn-ea"/>
            </a:endParaRPr>
          </a:p>
        </p:txBody>
      </p:sp>
    </p:spTree>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6"/>
          <a:stretch>
            <a:fillRect/>
          </a:stretch>
        </p:blipFill>
        <p:spPr>
          <a:xfrm>
            <a:off x="83" y="4877075"/>
            <a:ext cx="12192000" cy="1980925"/>
          </a:xfrm>
          <a:prstGeom prst="rect">
            <a:avLst/>
          </a:prstGeom>
        </p:spPr>
      </p:pic>
      <p:pic>
        <p:nvPicPr>
          <p:cNvPr id="8" name="图片 7"/>
          <p:cNvPicPr>
            <a:picLocks noChangeAspect="1"/>
          </p:cNvPicPr>
          <p:nvPr/>
        </p:nvPicPr>
        <p:blipFill>
          <a:blip r:embed="rId7"/>
          <a:stretch>
            <a:fillRect/>
          </a:stretch>
        </p:blipFill>
        <p:spPr>
          <a:xfrm>
            <a:off x="439676" y="307638"/>
            <a:ext cx="265554" cy="934751"/>
          </a:xfrm>
          <a:prstGeom prst="rect">
            <a:avLst/>
          </a:prstGeom>
        </p:spPr>
      </p:pic>
      <p:pic>
        <p:nvPicPr>
          <p:cNvPr id="9" name="图片 8"/>
          <p:cNvPicPr>
            <a:picLocks noChangeAspect="1"/>
          </p:cNvPicPr>
          <p:nvPr/>
        </p:nvPicPr>
        <p:blipFill>
          <a:blip r:embed="rId8">
            <a:extLst>
              <a:ext uri="{BEBA8EAE-BF5A-486C-A8C5-ECC9F3942E4B}">
                <a14:imgProps xmlns:a14="http://schemas.microsoft.com/office/drawing/2010/main">
                  <a14:imgLayer r:embed="rId9">
                    <a14:imgEffect>
                      <a14:saturation sat="300000"/>
                    </a14:imgEffect>
                    <a14:imgEffect>
                      <a14:sharpenSoften amount="80000"/>
                    </a14:imgEffect>
                  </a14:imgLayer>
                </a14:imgProps>
              </a:ext>
            </a:extLst>
          </a:blip>
          <a:stretch>
            <a:fillRect/>
          </a:stretch>
        </p:blipFill>
        <p:spPr>
          <a:xfrm>
            <a:off x="-22104" y="5391540"/>
            <a:ext cx="5018936" cy="1334540"/>
          </a:xfrm>
          <a:prstGeom prst="rect">
            <a:avLst/>
          </a:prstGeom>
        </p:spPr>
      </p:pic>
      <p:pic>
        <p:nvPicPr>
          <p:cNvPr id="7" name="图片 6"/>
          <p:cNvPicPr>
            <a:picLocks noChangeAspect="1"/>
          </p:cNvPicPr>
          <p:nvPr/>
        </p:nvPicPr>
        <p:blipFill rotWithShape="1">
          <a:blip r:embed="rId8">
            <a:extLst>
              <a:ext uri="{BEBA8EAE-BF5A-486C-A8C5-ECC9F3942E4B}">
                <a14:imgProps xmlns:a14="http://schemas.microsoft.com/office/drawing/2010/main">
                  <a14:imgLayer r:embed="rId9">
                    <a14:imgEffect>
                      <a14:saturation sat="300000"/>
                    </a14:imgEffect>
                    <a14:imgEffect>
                      <a14:sharpenSoften amount="80000"/>
                    </a14:imgEffect>
                  </a14:imgLayer>
                </a14:imgProps>
              </a:ext>
            </a:extLst>
          </a:blip>
          <a:srcRect l="13807"/>
          <a:stretch>
            <a:fillRect/>
          </a:stretch>
        </p:blipFill>
        <p:spPr>
          <a:xfrm>
            <a:off x="4996832" y="5391540"/>
            <a:ext cx="4325964" cy="1334540"/>
          </a:xfrm>
          <a:prstGeom prst="rect">
            <a:avLst/>
          </a:prstGeom>
        </p:spPr>
      </p:pic>
      <p:pic>
        <p:nvPicPr>
          <p:cNvPr id="10" name="图片 9"/>
          <p:cNvPicPr>
            <a:picLocks noChangeAspect="1"/>
          </p:cNvPicPr>
          <p:nvPr/>
        </p:nvPicPr>
        <p:blipFill rotWithShape="1">
          <a:blip r:embed="rId8">
            <a:extLst>
              <a:ext uri="{BEBA8EAE-BF5A-486C-A8C5-ECC9F3942E4B}">
                <a14:imgProps xmlns:a14="http://schemas.microsoft.com/office/drawing/2010/main">
                  <a14:imgLayer r:embed="rId9">
                    <a14:imgEffect>
                      <a14:saturation sat="300000"/>
                    </a14:imgEffect>
                    <a14:imgEffect>
                      <a14:sharpenSoften amount="80000"/>
                    </a14:imgEffect>
                  </a14:imgLayer>
                </a14:imgProps>
              </a:ext>
            </a:extLst>
          </a:blip>
          <a:srcRect l="11337" r="31759"/>
          <a:stretch>
            <a:fillRect/>
          </a:stretch>
        </p:blipFill>
        <p:spPr>
          <a:xfrm flipH="1">
            <a:off x="9322796" y="5391540"/>
            <a:ext cx="2855952" cy="1334540"/>
          </a:xfrm>
          <a:prstGeom prst="rect">
            <a:avLst/>
          </a:prstGeom>
        </p:spPr>
      </p:pic>
      <p:pic>
        <p:nvPicPr>
          <p:cNvPr id="11" name="图片 10" descr="南科大-树德书院"/>
          <p:cNvPicPr>
            <a:picLocks noChangeAspect="1"/>
          </p:cNvPicPr>
          <p:nvPr/>
        </p:nvPicPr>
        <p:blipFill rotWithShape="1">
          <a:blip r:embed="rId10"/>
          <a:srcRect l="-31802" r="31802"/>
          <a:stretch>
            <a:fillRect/>
          </a:stretch>
        </p:blipFill>
        <p:spPr>
          <a:xfrm>
            <a:off x="8464550" y="169545"/>
            <a:ext cx="3395980" cy="537210"/>
          </a:xfrm>
          <a:prstGeom prst="rect">
            <a:avLst/>
          </a:prstGeom>
        </p:spPr>
      </p:pic>
      <p:sp>
        <p:nvSpPr>
          <p:cNvPr id="15" name="文本框 14"/>
          <p:cNvSpPr txBox="1"/>
          <p:nvPr/>
        </p:nvSpPr>
        <p:spPr>
          <a:xfrm>
            <a:off x="841374" y="544830"/>
            <a:ext cx="7495801" cy="460375"/>
          </a:xfrm>
          <a:prstGeom prst="rect">
            <a:avLst/>
          </a:prstGeom>
          <a:noFill/>
        </p:spPr>
        <p:txBody>
          <a:bodyPr wrap="square" rtlCol="0">
            <a:spAutoFit/>
          </a:bodyPr>
          <a:lstStyle/>
          <a:p>
            <a:r>
              <a:rPr lang="en-US" altLang="zh-CN" sz="2400" b="1" dirty="0">
                <a:latin typeface="微软雅黑" panose="020B0503020204020204" charset="-122"/>
                <a:ea typeface="微软雅黑" panose="020B0503020204020204" charset="-122"/>
              </a:rPr>
              <a:t>3D-LIP</a:t>
            </a:r>
          </a:p>
        </p:txBody>
      </p:sp>
      <p:sp>
        <p:nvSpPr>
          <p:cNvPr id="4" name="灯片编号占位符 3"/>
          <p:cNvSpPr>
            <a:spLocks noGrp="1"/>
          </p:cNvSpPr>
          <p:nvPr>
            <p:ph type="sldNum" sz="quarter" idx="12"/>
          </p:nvPr>
        </p:nvSpPr>
        <p:spPr/>
        <p:txBody>
          <a:bodyPr/>
          <a:lstStyle/>
          <a:p>
            <a:fld id="{1D393944-DC62-4081-86B4-76E5FCA2F9B8}" type="slidenum">
              <a:rPr lang="zh-CN" altLang="en-US" smtClean="0"/>
              <a:t>9</a:t>
            </a:fld>
            <a:endParaRPr lang="zh-CN" altLang="en-US"/>
          </a:p>
        </p:txBody>
      </p:sp>
      <p:sp>
        <p:nvSpPr>
          <p:cNvPr id="6" name="文本框 5"/>
          <p:cNvSpPr txBox="1"/>
          <p:nvPr/>
        </p:nvSpPr>
        <p:spPr>
          <a:xfrm>
            <a:off x="983615" y="1072515"/>
            <a:ext cx="2645410" cy="368300"/>
          </a:xfrm>
          <a:prstGeom prst="rect">
            <a:avLst/>
          </a:prstGeom>
          <a:noFill/>
        </p:spPr>
        <p:txBody>
          <a:bodyPr wrap="square" rtlCol="0">
            <a:spAutoFit/>
          </a:bodyPr>
          <a:lstStyle/>
          <a:p>
            <a:r>
              <a:rPr lang="zh-CN" altLang="en-US" b="1"/>
              <a:t>直走演示：</a:t>
            </a:r>
          </a:p>
        </p:txBody>
      </p:sp>
      <p:pic>
        <p:nvPicPr>
          <p:cNvPr id="2" name="forward1">
            <a:hlinkClick r:id="" action="ppaction://media"/>
            <a:extLst>
              <a:ext uri="{FF2B5EF4-FFF2-40B4-BE49-F238E27FC236}">
                <a16:creationId xmlns:a16="http://schemas.microsoft.com/office/drawing/2014/main" id="{FB800093-0F1E-E2C7-8D5D-01F13773FB45}"/>
              </a:ext>
            </a:extLst>
          </p:cNvPr>
          <p:cNvPicPr>
            <a:picLocks noChangeAspect="1"/>
          </p:cNvPicPr>
          <p:nvPr>
            <a:videoFile r:link="rId2"/>
            <p:extLst>
              <p:ext uri="{DAA4B4D4-6D71-4841-9C94-3DE7FCFB9230}">
                <p14:media xmlns:p14="http://schemas.microsoft.com/office/powerpoint/2010/main" r:embed="rId1"/>
              </p:ext>
            </p:extLst>
          </p:nvPr>
        </p:nvPicPr>
        <p:blipFill>
          <a:blip r:embed="rId11"/>
          <a:stretch>
            <a:fillRect/>
          </a:stretch>
        </p:blipFill>
        <p:spPr>
          <a:xfrm>
            <a:off x="905629" y="1763812"/>
            <a:ext cx="3856443" cy="4110133"/>
          </a:xfrm>
          <a:prstGeom prst="rect">
            <a:avLst/>
          </a:prstGeom>
        </p:spPr>
      </p:pic>
      <p:pic>
        <p:nvPicPr>
          <p:cNvPr id="12" name="forward2">
            <a:hlinkClick r:id="" action="ppaction://media"/>
            <a:extLst>
              <a:ext uri="{FF2B5EF4-FFF2-40B4-BE49-F238E27FC236}">
                <a16:creationId xmlns:a16="http://schemas.microsoft.com/office/drawing/2014/main" id="{E578F73F-643B-A0B8-5A69-FD21081D0E67}"/>
              </a:ext>
            </a:extLst>
          </p:cNvPr>
          <p:cNvPicPr>
            <a:picLocks noChangeAspect="1"/>
          </p:cNvPicPr>
          <p:nvPr>
            <a:videoFile r:link="rId4"/>
            <p:extLst>
              <p:ext uri="{DAA4B4D4-6D71-4841-9C94-3DE7FCFB9230}">
                <p14:media xmlns:p14="http://schemas.microsoft.com/office/powerpoint/2010/main" r:embed="rId3"/>
              </p:ext>
            </p:extLst>
          </p:nvPr>
        </p:nvPicPr>
        <p:blipFill>
          <a:blip r:embed="rId12"/>
          <a:stretch>
            <a:fillRect/>
          </a:stretch>
        </p:blipFill>
        <p:spPr>
          <a:xfrm>
            <a:off x="6096000" y="1304279"/>
            <a:ext cx="3722606" cy="4249442"/>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706"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8579"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2"/>
                </p:tgtEl>
              </p:cMediaNode>
            </p:video>
            <p:seq concurrent="1" nextAc="seek">
              <p:cTn id="12" restart="whenNotActive" fill="hold" evtFilter="cancelBubble" nodeType="interactiveSeq">
                <p:stCondLst>
                  <p:cond evt="onClick" delay="0">
                    <p:tgtEl>
                      <p:spTgt spid="2"/>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2"/>
                                        </p:tgtEl>
                                      </p:cBhvr>
                                    </p:cmd>
                                  </p:childTnLst>
                                </p:cTn>
                              </p:par>
                            </p:childTnLst>
                          </p:cTn>
                        </p:par>
                      </p:childTnLst>
                    </p:cTn>
                  </p:par>
                </p:childTnLst>
              </p:cTn>
              <p:nextCondLst>
                <p:cond evt="onClick" delay="0">
                  <p:tgtEl>
                    <p:spTgt spid="2"/>
                  </p:tgtEl>
                </p:cond>
              </p:nextCondLst>
            </p:seq>
            <p:video>
              <p:cMediaNode vol="80000">
                <p:cTn id="17" fill="hold" display="0">
                  <p:stCondLst>
                    <p:cond delay="indefinite"/>
                  </p:stCondLst>
                </p:cTn>
                <p:tgtEl>
                  <p:spTgt spid="12"/>
                </p:tgtEl>
              </p:cMediaNode>
            </p:video>
            <p:seq concurrent="1" nextAc="seek">
              <p:cTn id="18" restart="whenNotActive" fill="hold" evtFilter="cancelBubble" nodeType="interactiveSeq">
                <p:stCondLst>
                  <p:cond evt="onClick" delay="0">
                    <p:tgtEl>
                      <p:spTgt spid="12"/>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12"/>
                                        </p:tgtEl>
                                      </p:cBhvr>
                                    </p:cmd>
                                  </p:childTnLst>
                                </p:cTn>
                              </p:par>
                            </p:childTnLst>
                          </p:cTn>
                        </p:par>
                      </p:childTnLst>
                    </p:cTn>
                  </p:par>
                </p:childTnLst>
              </p:cTn>
              <p:nextCondLst>
                <p:cond evt="onClick" delay="0">
                  <p:tgtEl>
                    <p:spTgt spid="12"/>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83" y="4877075"/>
            <a:ext cx="12192000" cy="1980925"/>
          </a:xfrm>
          <a:prstGeom prst="rect">
            <a:avLst/>
          </a:prstGeom>
        </p:spPr>
      </p:pic>
      <p:pic>
        <p:nvPicPr>
          <p:cNvPr id="8" name="图片 7"/>
          <p:cNvPicPr>
            <a:picLocks noChangeAspect="1"/>
          </p:cNvPicPr>
          <p:nvPr/>
        </p:nvPicPr>
        <p:blipFill>
          <a:blip r:embed="rId3"/>
          <a:stretch>
            <a:fillRect/>
          </a:stretch>
        </p:blipFill>
        <p:spPr>
          <a:xfrm>
            <a:off x="439676" y="307638"/>
            <a:ext cx="265554" cy="934751"/>
          </a:xfrm>
          <a:prstGeom prst="rect">
            <a:avLst/>
          </a:prstGeom>
        </p:spPr>
      </p:pic>
      <p:pic>
        <p:nvPicPr>
          <p:cNvPr id="9" name="图片 8"/>
          <p:cNvPicPr>
            <a:picLocks noChangeAspect="1"/>
          </p:cNvPicPr>
          <p:nvPr/>
        </p:nvPicPr>
        <p:blipFill>
          <a:blip r:embed="rId4">
            <a:extLst>
              <a:ext uri="{BEBA8EAE-BF5A-486C-A8C5-ECC9F3942E4B}">
                <a14:imgProps xmlns:a14="http://schemas.microsoft.com/office/drawing/2010/main">
                  <a14:imgLayer r:embed="rId5">
                    <a14:imgEffect>
                      <a14:saturation sat="300000"/>
                    </a14:imgEffect>
                    <a14:imgEffect>
                      <a14:sharpenSoften amount="80000"/>
                    </a14:imgEffect>
                  </a14:imgLayer>
                </a14:imgProps>
              </a:ext>
            </a:extLst>
          </a:blip>
          <a:stretch>
            <a:fillRect/>
          </a:stretch>
        </p:blipFill>
        <p:spPr>
          <a:xfrm>
            <a:off x="-22104" y="5391540"/>
            <a:ext cx="5018936" cy="1334540"/>
          </a:xfrm>
          <a:prstGeom prst="rect">
            <a:avLst/>
          </a:prstGeom>
        </p:spPr>
      </p:pic>
      <p:pic>
        <p:nvPicPr>
          <p:cNvPr id="7" name="图片 6"/>
          <p:cNvPicPr>
            <a:picLocks noChangeAspect="1"/>
          </p:cNvPicPr>
          <p:nvPr/>
        </p:nvPicPr>
        <p:blipFill rotWithShape="1">
          <a:blip r:embed="rId4">
            <a:extLst>
              <a:ext uri="{BEBA8EAE-BF5A-486C-A8C5-ECC9F3942E4B}">
                <a14:imgProps xmlns:a14="http://schemas.microsoft.com/office/drawing/2010/main">
                  <a14:imgLayer r:embed="rId5">
                    <a14:imgEffect>
                      <a14:saturation sat="300000"/>
                    </a14:imgEffect>
                    <a14:imgEffect>
                      <a14:sharpenSoften amount="80000"/>
                    </a14:imgEffect>
                  </a14:imgLayer>
                </a14:imgProps>
              </a:ext>
            </a:extLst>
          </a:blip>
          <a:srcRect l="13807"/>
          <a:stretch>
            <a:fillRect/>
          </a:stretch>
        </p:blipFill>
        <p:spPr>
          <a:xfrm>
            <a:off x="4996832" y="5391540"/>
            <a:ext cx="4325964" cy="1334540"/>
          </a:xfrm>
          <a:prstGeom prst="rect">
            <a:avLst/>
          </a:prstGeom>
        </p:spPr>
      </p:pic>
      <p:pic>
        <p:nvPicPr>
          <p:cNvPr id="10" name="图片 9"/>
          <p:cNvPicPr>
            <a:picLocks noChangeAspect="1"/>
          </p:cNvPicPr>
          <p:nvPr/>
        </p:nvPicPr>
        <p:blipFill rotWithShape="1">
          <a:blip r:embed="rId4">
            <a:extLst>
              <a:ext uri="{BEBA8EAE-BF5A-486C-A8C5-ECC9F3942E4B}">
                <a14:imgProps xmlns:a14="http://schemas.microsoft.com/office/drawing/2010/main">
                  <a14:imgLayer r:embed="rId5">
                    <a14:imgEffect>
                      <a14:saturation sat="300000"/>
                    </a14:imgEffect>
                    <a14:imgEffect>
                      <a14:sharpenSoften amount="80000"/>
                    </a14:imgEffect>
                  </a14:imgLayer>
                </a14:imgProps>
              </a:ext>
            </a:extLst>
          </a:blip>
          <a:srcRect l="11337" r="31759"/>
          <a:stretch>
            <a:fillRect/>
          </a:stretch>
        </p:blipFill>
        <p:spPr>
          <a:xfrm flipH="1">
            <a:off x="9322796" y="5391540"/>
            <a:ext cx="2855952" cy="1334540"/>
          </a:xfrm>
          <a:prstGeom prst="rect">
            <a:avLst/>
          </a:prstGeom>
        </p:spPr>
      </p:pic>
      <p:pic>
        <p:nvPicPr>
          <p:cNvPr id="11" name="图片 10" descr="南科大-树德书院"/>
          <p:cNvPicPr>
            <a:picLocks noChangeAspect="1"/>
          </p:cNvPicPr>
          <p:nvPr/>
        </p:nvPicPr>
        <p:blipFill rotWithShape="1">
          <a:blip r:embed="rId6"/>
          <a:srcRect l="-31802" r="31802"/>
          <a:stretch>
            <a:fillRect/>
          </a:stretch>
        </p:blipFill>
        <p:spPr>
          <a:xfrm>
            <a:off x="8464550" y="169545"/>
            <a:ext cx="3395980" cy="537210"/>
          </a:xfrm>
          <a:prstGeom prst="rect">
            <a:avLst/>
          </a:prstGeom>
        </p:spPr>
      </p:pic>
      <p:sp>
        <p:nvSpPr>
          <p:cNvPr id="15" name="文本框 14"/>
          <p:cNvSpPr txBox="1"/>
          <p:nvPr/>
        </p:nvSpPr>
        <p:spPr>
          <a:xfrm>
            <a:off x="841374" y="544830"/>
            <a:ext cx="7495801" cy="460375"/>
          </a:xfrm>
          <a:prstGeom prst="rect">
            <a:avLst/>
          </a:prstGeom>
          <a:noFill/>
        </p:spPr>
        <p:txBody>
          <a:bodyPr wrap="square" rtlCol="0">
            <a:spAutoFit/>
          </a:bodyPr>
          <a:lstStyle/>
          <a:p>
            <a:r>
              <a:rPr lang="en-US" altLang="zh-CN" sz="2400" b="1" dirty="0">
                <a:latin typeface="微软雅黑" panose="020B0503020204020204" charset="-122"/>
                <a:ea typeface="微软雅黑" panose="020B0503020204020204" charset="-122"/>
              </a:rPr>
              <a:t>3D-LIP</a:t>
            </a:r>
          </a:p>
        </p:txBody>
      </p:sp>
      <p:sp>
        <p:nvSpPr>
          <p:cNvPr id="4" name="灯片编号占位符 3"/>
          <p:cNvSpPr>
            <a:spLocks noGrp="1"/>
          </p:cNvSpPr>
          <p:nvPr>
            <p:ph type="sldNum" sz="quarter" idx="12"/>
          </p:nvPr>
        </p:nvSpPr>
        <p:spPr/>
        <p:txBody>
          <a:bodyPr/>
          <a:lstStyle/>
          <a:p>
            <a:fld id="{1D393944-DC62-4081-86B4-76E5FCA2F9B8}" type="slidenum">
              <a:rPr lang="zh-CN" altLang="en-US" smtClean="0"/>
              <a:t>10</a:t>
            </a:fld>
            <a:endParaRPr lang="zh-CN" altLang="en-US"/>
          </a:p>
        </p:txBody>
      </p:sp>
      <p:sp>
        <p:nvSpPr>
          <p:cNvPr id="6" name="文本框 5"/>
          <p:cNvSpPr txBox="1"/>
          <p:nvPr/>
        </p:nvSpPr>
        <p:spPr>
          <a:xfrm>
            <a:off x="705485" y="1202055"/>
            <a:ext cx="2645410" cy="645160"/>
          </a:xfrm>
          <a:prstGeom prst="rect">
            <a:avLst/>
          </a:prstGeom>
          <a:noFill/>
        </p:spPr>
        <p:txBody>
          <a:bodyPr wrap="square" rtlCol="0">
            <a:spAutoFit/>
          </a:bodyPr>
          <a:lstStyle/>
          <a:p>
            <a:r>
              <a:rPr lang="zh-CN" altLang="en-US"/>
              <a:t>转弯需要在步行参数中追加有关方向的信息</a:t>
            </a:r>
          </a:p>
        </p:txBody>
      </p:sp>
      <p:sp>
        <p:nvSpPr>
          <p:cNvPr id="5" name="文本框 4"/>
          <p:cNvSpPr txBox="1"/>
          <p:nvPr/>
        </p:nvSpPr>
        <p:spPr>
          <a:xfrm>
            <a:off x="7797165" y="1162685"/>
            <a:ext cx="2645410" cy="368300"/>
          </a:xfrm>
          <a:prstGeom prst="rect">
            <a:avLst/>
          </a:prstGeom>
          <a:noFill/>
        </p:spPr>
        <p:txBody>
          <a:bodyPr wrap="square" rtlCol="0">
            <a:spAutoFit/>
          </a:bodyPr>
          <a:lstStyle/>
          <a:p>
            <a:r>
              <a:rPr lang="zh-CN" altLang="en-US"/>
              <a:t>转弯走演示：</a:t>
            </a:r>
          </a:p>
        </p:txBody>
      </p:sp>
      <p:sp>
        <p:nvSpPr>
          <p:cNvPr id="12" name="文本框 11"/>
          <p:cNvSpPr txBox="1"/>
          <p:nvPr/>
        </p:nvSpPr>
        <p:spPr>
          <a:xfrm>
            <a:off x="2773045" y="594995"/>
            <a:ext cx="2645410" cy="368300"/>
          </a:xfrm>
          <a:prstGeom prst="rect">
            <a:avLst/>
          </a:prstGeom>
          <a:noFill/>
        </p:spPr>
        <p:txBody>
          <a:bodyPr wrap="square" rtlCol="0">
            <a:spAutoFit/>
          </a:bodyPr>
          <a:lstStyle/>
          <a:p>
            <a:r>
              <a:rPr lang="zh-CN" altLang="en-US" b="1"/>
              <a:t>步行方向的改变：</a:t>
            </a:r>
          </a:p>
        </p:txBody>
      </p:sp>
      <p:pic>
        <p:nvPicPr>
          <p:cNvPr id="13" name="图片 12"/>
          <p:cNvPicPr>
            <a:picLocks noChangeAspect="1"/>
          </p:cNvPicPr>
          <p:nvPr/>
        </p:nvPicPr>
        <p:blipFill>
          <a:blip r:embed="rId7"/>
          <a:stretch>
            <a:fillRect/>
          </a:stretch>
        </p:blipFill>
        <p:spPr>
          <a:xfrm>
            <a:off x="278765" y="2086610"/>
            <a:ext cx="3353435" cy="2463165"/>
          </a:xfrm>
          <a:prstGeom prst="rect">
            <a:avLst/>
          </a:prstGeom>
        </p:spPr>
      </p:pic>
      <p:pic>
        <p:nvPicPr>
          <p:cNvPr id="14" name="图片 13"/>
          <p:cNvPicPr>
            <a:picLocks noChangeAspect="1"/>
          </p:cNvPicPr>
          <p:nvPr/>
        </p:nvPicPr>
        <p:blipFill>
          <a:blip r:embed="rId8"/>
          <a:stretch>
            <a:fillRect/>
          </a:stretch>
        </p:blipFill>
        <p:spPr>
          <a:xfrm>
            <a:off x="5912485" y="1688465"/>
            <a:ext cx="6039485" cy="902335"/>
          </a:xfrm>
          <a:prstGeom prst="rect">
            <a:avLst/>
          </a:prstGeom>
        </p:spPr>
      </p:pic>
      <p:sp>
        <p:nvSpPr>
          <p:cNvPr id="16" name="文本框 15"/>
          <p:cNvSpPr txBox="1"/>
          <p:nvPr/>
        </p:nvSpPr>
        <p:spPr>
          <a:xfrm>
            <a:off x="4438015" y="1838960"/>
            <a:ext cx="1544320" cy="645160"/>
          </a:xfrm>
          <a:prstGeom prst="rect">
            <a:avLst/>
          </a:prstGeom>
          <a:noFill/>
        </p:spPr>
        <p:txBody>
          <a:bodyPr wrap="square" rtlCol="0">
            <a:spAutoFit/>
          </a:bodyPr>
          <a:lstStyle/>
          <a:p>
            <a:r>
              <a:rPr lang="zh-CN" altLang="en-US"/>
              <a:t>第</a:t>
            </a:r>
            <a:r>
              <a:rPr lang="en-US" altLang="zh-CN"/>
              <a:t>n</a:t>
            </a:r>
            <a:r>
              <a:rPr lang="zh-CN" altLang="en-US"/>
              <a:t>步落脚点位置：</a:t>
            </a:r>
          </a:p>
        </p:txBody>
      </p:sp>
      <p:sp>
        <p:nvSpPr>
          <p:cNvPr id="17" name="文本框 16"/>
          <p:cNvSpPr txBox="1"/>
          <p:nvPr/>
        </p:nvSpPr>
        <p:spPr>
          <a:xfrm>
            <a:off x="4424680" y="3411220"/>
            <a:ext cx="1544320" cy="645160"/>
          </a:xfrm>
          <a:prstGeom prst="rect">
            <a:avLst/>
          </a:prstGeom>
          <a:noFill/>
        </p:spPr>
        <p:txBody>
          <a:bodyPr wrap="square" rtlCol="0">
            <a:spAutoFit/>
          </a:bodyPr>
          <a:lstStyle/>
          <a:p>
            <a:r>
              <a:rPr lang="zh-CN" altLang="en-US"/>
              <a:t>第</a:t>
            </a:r>
            <a:r>
              <a:rPr lang="en-US" altLang="zh-CN"/>
              <a:t>n</a:t>
            </a:r>
            <a:r>
              <a:rPr lang="zh-CN" altLang="en-US"/>
              <a:t>步的步行单元：</a:t>
            </a:r>
          </a:p>
        </p:txBody>
      </p:sp>
      <p:pic>
        <p:nvPicPr>
          <p:cNvPr id="18" name="图片 17"/>
          <p:cNvPicPr>
            <a:picLocks noChangeAspect="1"/>
          </p:cNvPicPr>
          <p:nvPr/>
        </p:nvPicPr>
        <p:blipFill>
          <a:blip r:embed="rId9"/>
          <a:stretch>
            <a:fillRect/>
          </a:stretch>
        </p:blipFill>
        <p:spPr>
          <a:xfrm>
            <a:off x="6057900" y="3110865"/>
            <a:ext cx="5627370" cy="945515"/>
          </a:xfrm>
          <a:prstGeom prst="rect">
            <a:avLst/>
          </a:prstGeom>
        </p:spPr>
      </p:pic>
      <p:pic>
        <p:nvPicPr>
          <p:cNvPr id="19" name="图片 18"/>
          <p:cNvPicPr>
            <a:picLocks noChangeAspect="1"/>
          </p:cNvPicPr>
          <p:nvPr/>
        </p:nvPicPr>
        <p:blipFill>
          <a:blip r:embed="rId10"/>
          <a:stretch>
            <a:fillRect/>
          </a:stretch>
        </p:blipFill>
        <p:spPr>
          <a:xfrm>
            <a:off x="6057900" y="4194810"/>
            <a:ext cx="5736590" cy="793750"/>
          </a:xfrm>
          <a:prstGeom prst="rect">
            <a:avLst/>
          </a:prstGeom>
        </p:spPr>
      </p:pic>
      <p:sp>
        <p:nvSpPr>
          <p:cNvPr id="20" name="文本框 19"/>
          <p:cNvSpPr txBox="1"/>
          <p:nvPr/>
        </p:nvSpPr>
        <p:spPr>
          <a:xfrm>
            <a:off x="506095" y="4714240"/>
            <a:ext cx="3423920" cy="583565"/>
          </a:xfrm>
          <a:prstGeom prst="rect">
            <a:avLst/>
          </a:prstGeom>
          <a:noFill/>
        </p:spPr>
        <p:txBody>
          <a:bodyPr wrap="square" rtlCol="0">
            <a:spAutoFit/>
          </a:bodyPr>
          <a:lstStyle/>
          <a:p>
            <a:r>
              <a:rPr lang="zh-CN" altLang="en-US" sz="1600"/>
              <a:t>方向由相对于</a:t>
            </a:r>
            <a:r>
              <a:rPr lang="en-US" altLang="zh-CN" sz="1600"/>
              <a:t>x</a:t>
            </a:r>
            <a:r>
              <a:rPr lang="zh-CN" altLang="en-US" sz="1600"/>
              <a:t>轴逆时针方向为正的转角</a:t>
            </a:r>
            <a:r>
              <a:rPr lang="en-US" altLang="zh-CN" sz="1600"/>
              <a:t>S_theta</a:t>
            </a:r>
            <a:r>
              <a:rPr lang="zh-CN" altLang="en-US" sz="1600"/>
              <a:t>定义</a:t>
            </a:r>
          </a:p>
        </p:txBody>
      </p:sp>
    </p:spTree>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6"/>
          <a:stretch>
            <a:fillRect/>
          </a:stretch>
        </p:blipFill>
        <p:spPr>
          <a:xfrm>
            <a:off x="83" y="4877075"/>
            <a:ext cx="12192000" cy="1980925"/>
          </a:xfrm>
          <a:prstGeom prst="rect">
            <a:avLst/>
          </a:prstGeom>
        </p:spPr>
      </p:pic>
      <p:pic>
        <p:nvPicPr>
          <p:cNvPr id="8" name="图片 7"/>
          <p:cNvPicPr>
            <a:picLocks noChangeAspect="1"/>
          </p:cNvPicPr>
          <p:nvPr/>
        </p:nvPicPr>
        <p:blipFill>
          <a:blip r:embed="rId7"/>
          <a:stretch>
            <a:fillRect/>
          </a:stretch>
        </p:blipFill>
        <p:spPr>
          <a:xfrm>
            <a:off x="439676" y="307638"/>
            <a:ext cx="265554" cy="934751"/>
          </a:xfrm>
          <a:prstGeom prst="rect">
            <a:avLst/>
          </a:prstGeom>
        </p:spPr>
      </p:pic>
      <p:pic>
        <p:nvPicPr>
          <p:cNvPr id="9" name="图片 8"/>
          <p:cNvPicPr>
            <a:picLocks noChangeAspect="1"/>
          </p:cNvPicPr>
          <p:nvPr/>
        </p:nvPicPr>
        <p:blipFill>
          <a:blip r:embed="rId8">
            <a:extLst>
              <a:ext uri="{BEBA8EAE-BF5A-486C-A8C5-ECC9F3942E4B}">
                <a14:imgProps xmlns:a14="http://schemas.microsoft.com/office/drawing/2010/main">
                  <a14:imgLayer r:embed="rId9">
                    <a14:imgEffect>
                      <a14:saturation sat="300000"/>
                    </a14:imgEffect>
                    <a14:imgEffect>
                      <a14:sharpenSoften amount="80000"/>
                    </a14:imgEffect>
                  </a14:imgLayer>
                </a14:imgProps>
              </a:ext>
            </a:extLst>
          </a:blip>
          <a:stretch>
            <a:fillRect/>
          </a:stretch>
        </p:blipFill>
        <p:spPr>
          <a:xfrm>
            <a:off x="-22104" y="5391540"/>
            <a:ext cx="5018936" cy="1334540"/>
          </a:xfrm>
          <a:prstGeom prst="rect">
            <a:avLst/>
          </a:prstGeom>
        </p:spPr>
      </p:pic>
      <p:pic>
        <p:nvPicPr>
          <p:cNvPr id="7" name="图片 6"/>
          <p:cNvPicPr>
            <a:picLocks noChangeAspect="1"/>
          </p:cNvPicPr>
          <p:nvPr/>
        </p:nvPicPr>
        <p:blipFill rotWithShape="1">
          <a:blip r:embed="rId8">
            <a:extLst>
              <a:ext uri="{BEBA8EAE-BF5A-486C-A8C5-ECC9F3942E4B}">
                <a14:imgProps xmlns:a14="http://schemas.microsoft.com/office/drawing/2010/main">
                  <a14:imgLayer r:embed="rId9">
                    <a14:imgEffect>
                      <a14:saturation sat="300000"/>
                    </a14:imgEffect>
                    <a14:imgEffect>
                      <a14:sharpenSoften amount="80000"/>
                    </a14:imgEffect>
                  </a14:imgLayer>
                </a14:imgProps>
              </a:ext>
            </a:extLst>
          </a:blip>
          <a:srcRect l="13807"/>
          <a:stretch>
            <a:fillRect/>
          </a:stretch>
        </p:blipFill>
        <p:spPr>
          <a:xfrm>
            <a:off x="4996832" y="5391540"/>
            <a:ext cx="4325964" cy="1334540"/>
          </a:xfrm>
          <a:prstGeom prst="rect">
            <a:avLst/>
          </a:prstGeom>
        </p:spPr>
      </p:pic>
      <p:pic>
        <p:nvPicPr>
          <p:cNvPr id="10" name="图片 9"/>
          <p:cNvPicPr>
            <a:picLocks noChangeAspect="1"/>
          </p:cNvPicPr>
          <p:nvPr/>
        </p:nvPicPr>
        <p:blipFill rotWithShape="1">
          <a:blip r:embed="rId8">
            <a:extLst>
              <a:ext uri="{BEBA8EAE-BF5A-486C-A8C5-ECC9F3942E4B}">
                <a14:imgProps xmlns:a14="http://schemas.microsoft.com/office/drawing/2010/main">
                  <a14:imgLayer r:embed="rId9">
                    <a14:imgEffect>
                      <a14:saturation sat="300000"/>
                    </a14:imgEffect>
                    <a14:imgEffect>
                      <a14:sharpenSoften amount="80000"/>
                    </a14:imgEffect>
                  </a14:imgLayer>
                </a14:imgProps>
              </a:ext>
            </a:extLst>
          </a:blip>
          <a:srcRect l="11337" r="31759"/>
          <a:stretch>
            <a:fillRect/>
          </a:stretch>
        </p:blipFill>
        <p:spPr>
          <a:xfrm flipH="1">
            <a:off x="9322796" y="5391540"/>
            <a:ext cx="2855952" cy="1334540"/>
          </a:xfrm>
          <a:prstGeom prst="rect">
            <a:avLst/>
          </a:prstGeom>
        </p:spPr>
      </p:pic>
      <p:pic>
        <p:nvPicPr>
          <p:cNvPr id="11" name="图片 10" descr="南科大-树德书院"/>
          <p:cNvPicPr>
            <a:picLocks noChangeAspect="1"/>
          </p:cNvPicPr>
          <p:nvPr/>
        </p:nvPicPr>
        <p:blipFill rotWithShape="1">
          <a:blip r:embed="rId10"/>
          <a:srcRect l="-31802" r="31802"/>
          <a:stretch>
            <a:fillRect/>
          </a:stretch>
        </p:blipFill>
        <p:spPr>
          <a:xfrm>
            <a:off x="8464550" y="169545"/>
            <a:ext cx="3395980" cy="537210"/>
          </a:xfrm>
          <a:prstGeom prst="rect">
            <a:avLst/>
          </a:prstGeom>
        </p:spPr>
      </p:pic>
      <p:sp>
        <p:nvSpPr>
          <p:cNvPr id="15" name="文本框 14"/>
          <p:cNvSpPr txBox="1"/>
          <p:nvPr/>
        </p:nvSpPr>
        <p:spPr>
          <a:xfrm>
            <a:off x="841374" y="544830"/>
            <a:ext cx="7495801" cy="460375"/>
          </a:xfrm>
          <a:prstGeom prst="rect">
            <a:avLst/>
          </a:prstGeom>
          <a:noFill/>
        </p:spPr>
        <p:txBody>
          <a:bodyPr wrap="square" rtlCol="0">
            <a:spAutoFit/>
          </a:bodyPr>
          <a:lstStyle/>
          <a:p>
            <a:r>
              <a:rPr lang="en-US" altLang="zh-CN" sz="2400" b="1" dirty="0">
                <a:latin typeface="微软雅黑" panose="020B0503020204020204" charset="-122"/>
                <a:ea typeface="微软雅黑" panose="020B0503020204020204" charset="-122"/>
              </a:rPr>
              <a:t>3D-LIP</a:t>
            </a:r>
          </a:p>
        </p:txBody>
      </p:sp>
      <p:sp>
        <p:nvSpPr>
          <p:cNvPr id="4" name="灯片编号占位符 3"/>
          <p:cNvSpPr>
            <a:spLocks noGrp="1"/>
          </p:cNvSpPr>
          <p:nvPr>
            <p:ph type="sldNum" sz="quarter" idx="12"/>
          </p:nvPr>
        </p:nvSpPr>
        <p:spPr/>
        <p:txBody>
          <a:bodyPr/>
          <a:lstStyle/>
          <a:p>
            <a:fld id="{1D393944-DC62-4081-86B4-76E5FCA2F9B8}" type="slidenum">
              <a:rPr lang="zh-CN" altLang="en-US" smtClean="0"/>
              <a:t>11</a:t>
            </a:fld>
            <a:endParaRPr lang="zh-CN" altLang="en-US"/>
          </a:p>
        </p:txBody>
      </p:sp>
      <p:pic>
        <p:nvPicPr>
          <p:cNvPr id="2" name="图片 1"/>
          <p:cNvPicPr>
            <a:picLocks noChangeAspect="1"/>
          </p:cNvPicPr>
          <p:nvPr/>
        </p:nvPicPr>
        <p:blipFill>
          <a:blip r:embed="rId11"/>
          <a:stretch>
            <a:fillRect/>
          </a:stretch>
        </p:blipFill>
        <p:spPr>
          <a:xfrm>
            <a:off x="3937635" y="1087120"/>
            <a:ext cx="2112645" cy="1022985"/>
          </a:xfrm>
          <a:prstGeom prst="rect">
            <a:avLst/>
          </a:prstGeom>
        </p:spPr>
      </p:pic>
      <p:sp>
        <p:nvSpPr>
          <p:cNvPr id="12" name="文本框 11"/>
          <p:cNvSpPr txBox="1"/>
          <p:nvPr/>
        </p:nvSpPr>
        <p:spPr>
          <a:xfrm>
            <a:off x="262255" y="1242695"/>
            <a:ext cx="4083685" cy="368300"/>
          </a:xfrm>
          <a:prstGeom prst="rect">
            <a:avLst/>
          </a:prstGeom>
          <a:noFill/>
        </p:spPr>
        <p:txBody>
          <a:bodyPr wrap="square" rtlCol="0">
            <a:spAutoFit/>
          </a:bodyPr>
          <a:lstStyle/>
          <a:p>
            <a:r>
              <a:rPr lang="zh-CN" altLang="en-US"/>
              <a:t>步行参数（追加方向信息）：例如</a:t>
            </a:r>
          </a:p>
        </p:txBody>
      </p:sp>
      <p:pic>
        <p:nvPicPr>
          <p:cNvPr id="6" name="turn1">
            <a:hlinkClick r:id="" action="ppaction://media"/>
            <a:extLst>
              <a:ext uri="{FF2B5EF4-FFF2-40B4-BE49-F238E27FC236}">
                <a16:creationId xmlns:a16="http://schemas.microsoft.com/office/drawing/2014/main" id="{708EDEC1-5F8B-027A-9DB9-A40C75EF4AB9}"/>
              </a:ext>
            </a:extLst>
          </p:cNvPr>
          <p:cNvPicPr>
            <a:picLocks noChangeAspect="1"/>
          </p:cNvPicPr>
          <p:nvPr>
            <a:videoFile r:link="rId2"/>
            <p:extLst>
              <p:ext uri="{DAA4B4D4-6D71-4841-9C94-3DE7FCFB9230}">
                <p14:media xmlns:p14="http://schemas.microsoft.com/office/powerpoint/2010/main" r:embed="rId1"/>
              </p:ext>
            </p:extLst>
          </p:nvPr>
        </p:nvPicPr>
        <p:blipFill>
          <a:blip r:embed="rId12"/>
          <a:stretch>
            <a:fillRect/>
          </a:stretch>
        </p:blipFill>
        <p:spPr>
          <a:xfrm>
            <a:off x="677998" y="2281583"/>
            <a:ext cx="2925763" cy="3673475"/>
          </a:xfrm>
          <a:prstGeom prst="rect">
            <a:avLst/>
          </a:prstGeom>
        </p:spPr>
      </p:pic>
      <p:pic>
        <p:nvPicPr>
          <p:cNvPr id="13" name="turn2">
            <a:hlinkClick r:id="" action="ppaction://media"/>
            <a:extLst>
              <a:ext uri="{FF2B5EF4-FFF2-40B4-BE49-F238E27FC236}">
                <a16:creationId xmlns:a16="http://schemas.microsoft.com/office/drawing/2014/main" id="{70D8013F-E8C1-AC5A-8530-047891A9E901}"/>
              </a:ext>
            </a:extLst>
          </p:cNvPr>
          <p:cNvPicPr>
            <a:picLocks noChangeAspect="1"/>
          </p:cNvPicPr>
          <p:nvPr>
            <a:videoFile r:link="rId4"/>
            <p:extLst>
              <p:ext uri="{DAA4B4D4-6D71-4841-9C94-3DE7FCFB9230}">
                <p14:media xmlns:p14="http://schemas.microsoft.com/office/powerpoint/2010/main" r:embed="rId3"/>
              </p:ext>
            </p:extLst>
          </p:nvPr>
        </p:nvPicPr>
        <p:blipFill>
          <a:blip r:embed="rId13"/>
          <a:stretch>
            <a:fillRect/>
          </a:stretch>
        </p:blipFill>
        <p:spPr>
          <a:xfrm>
            <a:off x="5948905" y="2355941"/>
            <a:ext cx="3170238" cy="3665537"/>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000"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7190"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6"/>
                </p:tgtEl>
              </p:cMediaNode>
            </p:video>
            <p:seq concurrent="1" nextAc="seek">
              <p:cTn id="12" restart="whenNotActive" fill="hold" evtFilter="cancelBubble" nodeType="interactiveSeq">
                <p:stCondLst>
                  <p:cond evt="onClick" delay="0">
                    <p:tgtEl>
                      <p:spTgt spid="6"/>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6"/>
                                        </p:tgtEl>
                                      </p:cBhvr>
                                    </p:cmd>
                                  </p:childTnLst>
                                </p:cTn>
                              </p:par>
                            </p:childTnLst>
                          </p:cTn>
                        </p:par>
                      </p:childTnLst>
                    </p:cTn>
                  </p:par>
                </p:childTnLst>
              </p:cTn>
              <p:nextCondLst>
                <p:cond evt="onClick" delay="0">
                  <p:tgtEl>
                    <p:spTgt spid="6"/>
                  </p:tgtEl>
                </p:cond>
              </p:nextCondLst>
            </p:seq>
            <p:video>
              <p:cMediaNode vol="80000">
                <p:cTn id="17" fill="hold" display="0">
                  <p:stCondLst>
                    <p:cond delay="indefinite"/>
                  </p:stCondLst>
                </p:cTn>
                <p:tgtEl>
                  <p:spTgt spid="13"/>
                </p:tgtEl>
              </p:cMediaNode>
            </p:video>
            <p:seq concurrent="1" nextAc="seek">
              <p:cTn id="18" restart="whenNotActive" fill="hold" evtFilter="cancelBubble" nodeType="interactiveSeq">
                <p:stCondLst>
                  <p:cond evt="onClick" delay="0">
                    <p:tgtEl>
                      <p:spTgt spid="13"/>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13"/>
                                        </p:tgtEl>
                                      </p:cBhvr>
                                    </p:cmd>
                                  </p:childTnLst>
                                </p:cTn>
                              </p:par>
                            </p:childTnLst>
                          </p:cTn>
                        </p:par>
                      </p:childTnLst>
                    </p:cTn>
                  </p:par>
                </p:childTnLst>
              </p:cTn>
              <p:nextCondLst>
                <p:cond evt="onClick" delay="0">
                  <p:tgtEl>
                    <p:spTgt spid="13"/>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stretch>
            <a:fillRect/>
          </a:stretch>
        </p:blipFill>
        <p:spPr>
          <a:xfrm>
            <a:off x="-13252" y="4877075"/>
            <a:ext cx="12192000" cy="1980925"/>
          </a:xfrm>
          <a:prstGeom prst="rect">
            <a:avLst/>
          </a:prstGeom>
        </p:spPr>
      </p:pic>
      <p:pic>
        <p:nvPicPr>
          <p:cNvPr id="8" name="图片 7"/>
          <p:cNvPicPr>
            <a:picLocks noChangeAspect="1"/>
          </p:cNvPicPr>
          <p:nvPr/>
        </p:nvPicPr>
        <p:blipFill>
          <a:blip r:embed="rId4"/>
          <a:stretch>
            <a:fillRect/>
          </a:stretch>
        </p:blipFill>
        <p:spPr>
          <a:xfrm>
            <a:off x="439676" y="307638"/>
            <a:ext cx="265554" cy="934751"/>
          </a:xfrm>
          <a:prstGeom prst="rect">
            <a:avLst/>
          </a:prstGeom>
        </p:spPr>
      </p:pic>
      <p:pic>
        <p:nvPicPr>
          <p:cNvPr id="9" name="图片 8"/>
          <p:cNvPicPr>
            <a:picLocks noChangeAspect="1"/>
          </p:cNvPicPr>
          <p:nvPr/>
        </p:nvPicPr>
        <p:blipFill>
          <a:blip r:embed="rId5">
            <a:extLst>
              <a:ext uri="{BEBA8EAE-BF5A-486C-A8C5-ECC9F3942E4B}">
                <a14:imgProps xmlns:a14="http://schemas.microsoft.com/office/drawing/2010/main">
                  <a14:imgLayer r:embed="rId6">
                    <a14:imgEffect>
                      <a14:saturation sat="300000"/>
                    </a14:imgEffect>
                    <a14:imgEffect>
                      <a14:sharpenSoften amount="80000"/>
                    </a14:imgEffect>
                  </a14:imgLayer>
                </a14:imgProps>
              </a:ext>
            </a:extLst>
          </a:blip>
          <a:stretch>
            <a:fillRect/>
          </a:stretch>
        </p:blipFill>
        <p:spPr>
          <a:xfrm>
            <a:off x="-22104" y="5391540"/>
            <a:ext cx="5018936" cy="1334540"/>
          </a:xfrm>
          <a:prstGeom prst="rect">
            <a:avLst/>
          </a:prstGeom>
        </p:spPr>
      </p:pic>
      <p:pic>
        <p:nvPicPr>
          <p:cNvPr id="7" name="图片 6"/>
          <p:cNvPicPr>
            <a:picLocks noChangeAspect="1"/>
          </p:cNvPicPr>
          <p:nvPr/>
        </p:nvPicPr>
        <p:blipFill rotWithShape="1">
          <a:blip r:embed="rId5">
            <a:extLst>
              <a:ext uri="{BEBA8EAE-BF5A-486C-A8C5-ECC9F3942E4B}">
                <a14:imgProps xmlns:a14="http://schemas.microsoft.com/office/drawing/2010/main">
                  <a14:imgLayer r:embed="rId6">
                    <a14:imgEffect>
                      <a14:saturation sat="300000"/>
                    </a14:imgEffect>
                    <a14:imgEffect>
                      <a14:sharpenSoften amount="80000"/>
                    </a14:imgEffect>
                  </a14:imgLayer>
                </a14:imgProps>
              </a:ext>
            </a:extLst>
          </a:blip>
          <a:srcRect l="13807"/>
          <a:stretch>
            <a:fillRect/>
          </a:stretch>
        </p:blipFill>
        <p:spPr>
          <a:xfrm>
            <a:off x="4996832" y="5391540"/>
            <a:ext cx="4325964" cy="1334540"/>
          </a:xfrm>
          <a:prstGeom prst="rect">
            <a:avLst/>
          </a:prstGeom>
        </p:spPr>
      </p:pic>
      <p:pic>
        <p:nvPicPr>
          <p:cNvPr id="10" name="图片 9"/>
          <p:cNvPicPr>
            <a:picLocks noChangeAspect="1"/>
          </p:cNvPicPr>
          <p:nvPr/>
        </p:nvPicPr>
        <p:blipFill rotWithShape="1">
          <a:blip r:embed="rId5">
            <a:extLst>
              <a:ext uri="{BEBA8EAE-BF5A-486C-A8C5-ECC9F3942E4B}">
                <a14:imgProps xmlns:a14="http://schemas.microsoft.com/office/drawing/2010/main">
                  <a14:imgLayer r:embed="rId6">
                    <a14:imgEffect>
                      <a14:saturation sat="300000"/>
                    </a14:imgEffect>
                    <a14:imgEffect>
                      <a14:sharpenSoften amount="80000"/>
                    </a14:imgEffect>
                  </a14:imgLayer>
                </a14:imgProps>
              </a:ext>
            </a:extLst>
          </a:blip>
          <a:srcRect l="11337" r="31759"/>
          <a:stretch>
            <a:fillRect/>
          </a:stretch>
        </p:blipFill>
        <p:spPr>
          <a:xfrm flipH="1">
            <a:off x="9322796" y="5391540"/>
            <a:ext cx="2855952" cy="1334540"/>
          </a:xfrm>
          <a:prstGeom prst="rect">
            <a:avLst/>
          </a:prstGeom>
        </p:spPr>
      </p:pic>
      <p:pic>
        <p:nvPicPr>
          <p:cNvPr id="11" name="图片 10" descr="南科大-树德书院"/>
          <p:cNvPicPr>
            <a:picLocks noChangeAspect="1"/>
          </p:cNvPicPr>
          <p:nvPr/>
        </p:nvPicPr>
        <p:blipFill rotWithShape="1">
          <a:blip r:embed="rId7"/>
          <a:srcRect l="-31802" r="31802"/>
          <a:stretch>
            <a:fillRect/>
          </a:stretch>
        </p:blipFill>
        <p:spPr>
          <a:xfrm>
            <a:off x="8464550" y="169545"/>
            <a:ext cx="3395980" cy="537210"/>
          </a:xfrm>
          <a:prstGeom prst="rect">
            <a:avLst/>
          </a:prstGeom>
        </p:spPr>
      </p:pic>
      <p:sp>
        <p:nvSpPr>
          <p:cNvPr id="15" name="文本框 14"/>
          <p:cNvSpPr txBox="1"/>
          <p:nvPr/>
        </p:nvSpPr>
        <p:spPr>
          <a:xfrm>
            <a:off x="841374" y="544830"/>
            <a:ext cx="7495801" cy="460375"/>
          </a:xfrm>
          <a:prstGeom prst="rect">
            <a:avLst/>
          </a:prstGeom>
          <a:noFill/>
        </p:spPr>
        <p:txBody>
          <a:bodyPr wrap="square" rtlCol="0">
            <a:spAutoFit/>
          </a:bodyPr>
          <a:lstStyle/>
          <a:p>
            <a:r>
              <a:rPr lang="en-US" altLang="zh-CN" sz="2400" b="1" dirty="0">
                <a:latin typeface="微软雅黑" panose="020B0503020204020204" charset="-122"/>
                <a:ea typeface="微软雅黑" panose="020B0503020204020204" charset="-122"/>
              </a:rPr>
              <a:t>3D-LIP</a:t>
            </a:r>
          </a:p>
        </p:txBody>
      </p:sp>
      <p:sp>
        <p:nvSpPr>
          <p:cNvPr id="4" name="灯片编号占位符 3"/>
          <p:cNvSpPr>
            <a:spLocks noGrp="1"/>
          </p:cNvSpPr>
          <p:nvPr>
            <p:ph type="sldNum" sz="quarter" idx="12"/>
          </p:nvPr>
        </p:nvSpPr>
        <p:spPr/>
        <p:txBody>
          <a:bodyPr/>
          <a:lstStyle/>
          <a:p>
            <a:fld id="{1D393944-DC62-4081-86B4-76E5FCA2F9B8}" type="slidenum">
              <a:rPr lang="zh-CN" altLang="en-US" smtClean="0"/>
              <a:t>12</a:t>
            </a:fld>
            <a:endParaRPr lang="zh-CN" altLang="en-US"/>
          </a:p>
        </p:txBody>
      </p:sp>
      <p:sp>
        <p:nvSpPr>
          <p:cNvPr id="16" name="文本框 15"/>
          <p:cNvSpPr txBox="1"/>
          <p:nvPr/>
        </p:nvSpPr>
        <p:spPr>
          <a:xfrm>
            <a:off x="3000375" y="590550"/>
            <a:ext cx="2367915" cy="368300"/>
          </a:xfrm>
          <a:prstGeom prst="rect">
            <a:avLst/>
          </a:prstGeom>
          <a:noFill/>
        </p:spPr>
        <p:txBody>
          <a:bodyPr wrap="square" rtlCol="0">
            <a:spAutoFit/>
          </a:bodyPr>
          <a:lstStyle/>
          <a:p>
            <a:r>
              <a:rPr lang="zh-CN" altLang="en-US" b="1"/>
              <a:t>向凹凸路面上的推广：</a:t>
            </a:r>
          </a:p>
        </p:txBody>
      </p:sp>
      <p:sp>
        <p:nvSpPr>
          <p:cNvPr id="25" name="文本框 24"/>
          <p:cNvSpPr txBox="1"/>
          <p:nvPr/>
        </p:nvSpPr>
        <p:spPr>
          <a:xfrm>
            <a:off x="5367655" y="1242695"/>
            <a:ext cx="4094480" cy="368300"/>
          </a:xfrm>
          <a:prstGeom prst="rect">
            <a:avLst/>
          </a:prstGeom>
          <a:noFill/>
        </p:spPr>
        <p:txBody>
          <a:bodyPr wrap="square" rtlCol="0">
            <a:spAutoFit/>
          </a:bodyPr>
          <a:lstStyle/>
          <a:p>
            <a:r>
              <a:rPr lang="zh-CN" altLang="en-US"/>
              <a:t>质心水平运动的微分方程：</a:t>
            </a:r>
          </a:p>
        </p:txBody>
      </p:sp>
      <p:pic>
        <p:nvPicPr>
          <p:cNvPr id="26" name="图片 25"/>
          <p:cNvPicPr>
            <a:picLocks noChangeAspect="1"/>
          </p:cNvPicPr>
          <p:nvPr/>
        </p:nvPicPr>
        <p:blipFill>
          <a:blip r:embed="rId8"/>
          <a:stretch>
            <a:fillRect/>
          </a:stretch>
        </p:blipFill>
        <p:spPr>
          <a:xfrm>
            <a:off x="8251190" y="1169670"/>
            <a:ext cx="1356360" cy="701040"/>
          </a:xfrm>
          <a:prstGeom prst="rect">
            <a:avLst/>
          </a:prstGeom>
        </p:spPr>
      </p:pic>
      <p:sp>
        <p:nvSpPr>
          <p:cNvPr id="19" name="文本框 18"/>
          <p:cNvSpPr txBox="1"/>
          <p:nvPr/>
        </p:nvSpPr>
        <p:spPr>
          <a:xfrm>
            <a:off x="5368290" y="1764030"/>
            <a:ext cx="5080000" cy="368300"/>
          </a:xfrm>
          <a:prstGeom prst="rect">
            <a:avLst/>
          </a:prstGeom>
          <a:noFill/>
        </p:spPr>
        <p:txBody>
          <a:bodyPr wrap="square" rtlCol="0">
            <a:spAutoFit/>
          </a:bodyPr>
          <a:lstStyle/>
          <a:p>
            <a:r>
              <a:rPr lang="zh-CN" altLang="en-US" b="1"/>
              <a:t>与质心高度恒定情况下的水平运动微分方程一致。</a:t>
            </a:r>
          </a:p>
        </p:txBody>
      </p:sp>
      <p:sp>
        <p:nvSpPr>
          <p:cNvPr id="27" name="文本框 26"/>
          <p:cNvSpPr txBox="1"/>
          <p:nvPr/>
        </p:nvSpPr>
        <p:spPr>
          <a:xfrm>
            <a:off x="5504180" y="2536190"/>
            <a:ext cx="5309235" cy="368300"/>
          </a:xfrm>
          <a:prstGeom prst="rect">
            <a:avLst/>
          </a:prstGeom>
          <a:noFill/>
        </p:spPr>
        <p:txBody>
          <a:bodyPr wrap="square" rtlCol="0">
            <a:spAutoFit/>
          </a:bodyPr>
          <a:lstStyle/>
          <a:p>
            <a:r>
              <a:rPr lang="zh-CN" altLang="en-US"/>
              <a:t>水平方向的运动学，与高度恒定的一致：</a:t>
            </a:r>
          </a:p>
        </p:txBody>
      </p:sp>
      <p:pic>
        <p:nvPicPr>
          <p:cNvPr id="28" name="图片 27"/>
          <p:cNvPicPr>
            <a:picLocks noChangeAspect="1"/>
          </p:cNvPicPr>
          <p:nvPr/>
        </p:nvPicPr>
        <p:blipFill>
          <a:blip r:embed="rId9"/>
          <a:stretch>
            <a:fillRect/>
          </a:stretch>
        </p:blipFill>
        <p:spPr>
          <a:xfrm>
            <a:off x="5924550" y="2976245"/>
            <a:ext cx="5517515" cy="1310005"/>
          </a:xfrm>
          <a:prstGeom prst="rect">
            <a:avLst/>
          </a:prstGeom>
        </p:spPr>
      </p:pic>
      <p:pic>
        <p:nvPicPr>
          <p:cNvPr id="29" name="图片 28"/>
          <p:cNvPicPr>
            <a:picLocks noChangeAspect="1"/>
          </p:cNvPicPr>
          <p:nvPr/>
        </p:nvPicPr>
        <p:blipFill>
          <a:blip r:embed="rId10"/>
          <a:stretch>
            <a:fillRect/>
          </a:stretch>
        </p:blipFill>
        <p:spPr>
          <a:xfrm>
            <a:off x="5708650" y="4635500"/>
            <a:ext cx="1377315" cy="410845"/>
          </a:xfrm>
          <a:prstGeom prst="rect">
            <a:avLst/>
          </a:prstGeom>
        </p:spPr>
      </p:pic>
      <p:sp>
        <p:nvSpPr>
          <p:cNvPr id="30" name="文本框 29"/>
          <p:cNvSpPr txBox="1"/>
          <p:nvPr/>
        </p:nvSpPr>
        <p:spPr>
          <a:xfrm>
            <a:off x="7146925" y="4656455"/>
            <a:ext cx="2512695" cy="368300"/>
          </a:xfrm>
          <a:prstGeom prst="rect">
            <a:avLst/>
          </a:prstGeom>
          <a:noFill/>
        </p:spPr>
        <p:txBody>
          <a:bodyPr wrap="square" rtlCol="0">
            <a:spAutoFit/>
          </a:bodyPr>
          <a:lstStyle/>
          <a:p>
            <a:r>
              <a:rPr lang="zh-CN" altLang="en-US"/>
              <a:t>：初始位置和初始速度</a:t>
            </a:r>
          </a:p>
        </p:txBody>
      </p:sp>
      <p:pic>
        <p:nvPicPr>
          <p:cNvPr id="21" name="图片 -2147482397">
            <a:extLst>
              <a:ext uri="{FF2B5EF4-FFF2-40B4-BE49-F238E27FC236}">
                <a16:creationId xmlns:a16="http://schemas.microsoft.com/office/drawing/2014/main" id="{03F3E5F4-A8EA-D181-16C6-822F403828E0}"/>
              </a:ext>
            </a:extLst>
          </p:cNvPr>
          <p:cNvPicPr>
            <a:picLocks noChangeAspect="1"/>
          </p:cNvPicPr>
          <p:nvPr/>
        </p:nvPicPr>
        <p:blipFill>
          <a:blip r:embed="rId11"/>
          <a:stretch>
            <a:fillRect/>
          </a:stretch>
        </p:blipFill>
        <p:spPr>
          <a:xfrm>
            <a:off x="705230" y="1878017"/>
            <a:ext cx="2965695" cy="2052945"/>
          </a:xfrm>
          <a:prstGeom prst="rect">
            <a:avLst/>
          </a:prstGeom>
          <a:noFill/>
          <a:ln w="9525">
            <a:noFill/>
          </a:ln>
        </p:spPr>
      </p:pic>
      <p:graphicFrame>
        <p:nvGraphicFramePr>
          <p:cNvPr id="22" name="Object 220">
            <a:extLst>
              <a:ext uri="{FF2B5EF4-FFF2-40B4-BE49-F238E27FC236}">
                <a16:creationId xmlns:a16="http://schemas.microsoft.com/office/drawing/2014/main" id="{31126107-B7C6-B00A-F4A1-8B99A920C547}"/>
              </a:ext>
            </a:extLst>
          </p:cNvPr>
          <p:cNvGraphicFramePr>
            <a:graphicFrameLocks noChangeAspect="1"/>
          </p:cNvGraphicFramePr>
          <p:nvPr>
            <p:extLst>
              <p:ext uri="{D42A27DB-BD31-4B8C-83A1-F6EECF244321}">
                <p14:modId xmlns:p14="http://schemas.microsoft.com/office/powerpoint/2010/main" val="2962162646"/>
              </p:ext>
            </p:extLst>
          </p:nvPr>
        </p:nvGraphicFramePr>
        <p:xfrm>
          <a:off x="1963325" y="4914191"/>
          <a:ext cx="2936875" cy="546735"/>
        </p:xfrm>
        <a:graphic>
          <a:graphicData uri="http://schemas.openxmlformats.org/presentationml/2006/ole">
            <mc:AlternateContent xmlns:mc="http://schemas.openxmlformats.org/markup-compatibility/2006">
              <mc:Choice xmlns:v="urn:schemas-microsoft-com:vml" Requires="v">
                <p:oleObj r:id="rId12" imgW="1232535" imgH="229235" progId="Equation.AxMath">
                  <p:embed/>
                </p:oleObj>
              </mc:Choice>
              <mc:Fallback>
                <p:oleObj r:id="rId12" imgW="1232535" imgH="229235" progId="Equation.AxMath">
                  <p:embed/>
                  <p:pic>
                    <p:nvPicPr>
                      <p:cNvPr id="12" name="Object 220"/>
                      <p:cNvPicPr/>
                      <p:nvPr/>
                    </p:nvPicPr>
                    <p:blipFill>
                      <a:blip r:embed="rId13"/>
                      <a:stretch>
                        <a:fillRect/>
                      </a:stretch>
                    </p:blipFill>
                    <p:spPr>
                      <a:xfrm>
                        <a:off x="1963325" y="4914191"/>
                        <a:ext cx="2936875" cy="546735"/>
                      </a:xfrm>
                      <a:prstGeom prst="rect">
                        <a:avLst/>
                      </a:prstGeom>
                      <a:noFill/>
                      <a:ln w="38100">
                        <a:noFill/>
                        <a:miter/>
                      </a:ln>
                    </p:spPr>
                  </p:pic>
                </p:oleObj>
              </mc:Fallback>
            </mc:AlternateContent>
          </a:graphicData>
        </a:graphic>
      </p:graphicFrame>
      <p:sp>
        <p:nvSpPr>
          <p:cNvPr id="23" name="文本框 22">
            <a:extLst>
              <a:ext uri="{FF2B5EF4-FFF2-40B4-BE49-F238E27FC236}">
                <a16:creationId xmlns:a16="http://schemas.microsoft.com/office/drawing/2014/main" id="{F11FE6AE-7ECA-84DB-A70C-A1F6888667DF}"/>
              </a:ext>
            </a:extLst>
          </p:cNvPr>
          <p:cNvSpPr txBox="1"/>
          <p:nvPr/>
        </p:nvSpPr>
        <p:spPr>
          <a:xfrm>
            <a:off x="410571" y="5003409"/>
            <a:ext cx="1593215" cy="368300"/>
          </a:xfrm>
          <a:prstGeom prst="rect">
            <a:avLst/>
          </a:prstGeom>
          <a:noFill/>
        </p:spPr>
        <p:txBody>
          <a:bodyPr wrap="square" rtlCol="0">
            <a:spAutoFit/>
          </a:bodyPr>
          <a:lstStyle/>
          <a:p>
            <a:r>
              <a:rPr lang="zh-CN" altLang="en-US" dirty="0"/>
              <a:t>定义约束面：</a:t>
            </a:r>
          </a:p>
        </p:txBody>
      </p:sp>
    </p:spTree>
    <p:extLst>
      <p:ext uri="{BB962C8B-B14F-4D97-AF65-F5344CB8AC3E}">
        <p14:creationId xmlns:p14="http://schemas.microsoft.com/office/powerpoint/2010/main" val="134425028"/>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83" y="4877075"/>
            <a:ext cx="12192000" cy="1980925"/>
          </a:xfrm>
          <a:prstGeom prst="rect">
            <a:avLst/>
          </a:prstGeom>
        </p:spPr>
      </p:pic>
      <p:pic>
        <p:nvPicPr>
          <p:cNvPr id="8" name="图片 7"/>
          <p:cNvPicPr>
            <a:picLocks noChangeAspect="1"/>
          </p:cNvPicPr>
          <p:nvPr/>
        </p:nvPicPr>
        <p:blipFill>
          <a:blip r:embed="rId3"/>
          <a:stretch>
            <a:fillRect/>
          </a:stretch>
        </p:blipFill>
        <p:spPr>
          <a:xfrm>
            <a:off x="439676" y="307638"/>
            <a:ext cx="265554" cy="934751"/>
          </a:xfrm>
          <a:prstGeom prst="rect">
            <a:avLst/>
          </a:prstGeom>
        </p:spPr>
      </p:pic>
      <p:pic>
        <p:nvPicPr>
          <p:cNvPr id="9" name="图片 8"/>
          <p:cNvPicPr>
            <a:picLocks noChangeAspect="1"/>
          </p:cNvPicPr>
          <p:nvPr/>
        </p:nvPicPr>
        <p:blipFill>
          <a:blip r:embed="rId4">
            <a:extLst>
              <a:ext uri="{BEBA8EAE-BF5A-486C-A8C5-ECC9F3942E4B}">
                <a14:imgProps xmlns:a14="http://schemas.microsoft.com/office/drawing/2010/main">
                  <a14:imgLayer r:embed="rId5">
                    <a14:imgEffect>
                      <a14:saturation sat="300000"/>
                    </a14:imgEffect>
                    <a14:imgEffect>
                      <a14:sharpenSoften amount="80000"/>
                    </a14:imgEffect>
                  </a14:imgLayer>
                </a14:imgProps>
              </a:ext>
            </a:extLst>
          </a:blip>
          <a:stretch>
            <a:fillRect/>
          </a:stretch>
        </p:blipFill>
        <p:spPr>
          <a:xfrm>
            <a:off x="-22104" y="5391540"/>
            <a:ext cx="5018936" cy="1334540"/>
          </a:xfrm>
          <a:prstGeom prst="rect">
            <a:avLst/>
          </a:prstGeom>
        </p:spPr>
      </p:pic>
      <p:pic>
        <p:nvPicPr>
          <p:cNvPr id="7" name="图片 6"/>
          <p:cNvPicPr>
            <a:picLocks noChangeAspect="1"/>
          </p:cNvPicPr>
          <p:nvPr/>
        </p:nvPicPr>
        <p:blipFill rotWithShape="1">
          <a:blip r:embed="rId4">
            <a:extLst>
              <a:ext uri="{BEBA8EAE-BF5A-486C-A8C5-ECC9F3942E4B}">
                <a14:imgProps xmlns:a14="http://schemas.microsoft.com/office/drawing/2010/main">
                  <a14:imgLayer r:embed="rId5">
                    <a14:imgEffect>
                      <a14:saturation sat="300000"/>
                    </a14:imgEffect>
                    <a14:imgEffect>
                      <a14:sharpenSoften amount="80000"/>
                    </a14:imgEffect>
                  </a14:imgLayer>
                </a14:imgProps>
              </a:ext>
            </a:extLst>
          </a:blip>
          <a:srcRect l="13807"/>
          <a:stretch>
            <a:fillRect/>
          </a:stretch>
        </p:blipFill>
        <p:spPr>
          <a:xfrm>
            <a:off x="4996832" y="5391540"/>
            <a:ext cx="4325964" cy="1334540"/>
          </a:xfrm>
          <a:prstGeom prst="rect">
            <a:avLst/>
          </a:prstGeom>
        </p:spPr>
      </p:pic>
      <p:pic>
        <p:nvPicPr>
          <p:cNvPr id="10" name="图片 9"/>
          <p:cNvPicPr>
            <a:picLocks noChangeAspect="1"/>
          </p:cNvPicPr>
          <p:nvPr/>
        </p:nvPicPr>
        <p:blipFill rotWithShape="1">
          <a:blip r:embed="rId4">
            <a:extLst>
              <a:ext uri="{BEBA8EAE-BF5A-486C-A8C5-ECC9F3942E4B}">
                <a14:imgProps xmlns:a14="http://schemas.microsoft.com/office/drawing/2010/main">
                  <a14:imgLayer r:embed="rId5">
                    <a14:imgEffect>
                      <a14:saturation sat="300000"/>
                    </a14:imgEffect>
                    <a14:imgEffect>
                      <a14:sharpenSoften amount="80000"/>
                    </a14:imgEffect>
                  </a14:imgLayer>
                </a14:imgProps>
              </a:ext>
            </a:extLst>
          </a:blip>
          <a:srcRect l="11337" r="31759"/>
          <a:stretch>
            <a:fillRect/>
          </a:stretch>
        </p:blipFill>
        <p:spPr>
          <a:xfrm flipH="1">
            <a:off x="9322796" y="5391540"/>
            <a:ext cx="2855952" cy="1334540"/>
          </a:xfrm>
          <a:prstGeom prst="rect">
            <a:avLst/>
          </a:prstGeom>
        </p:spPr>
      </p:pic>
      <p:pic>
        <p:nvPicPr>
          <p:cNvPr id="11" name="图片 10" descr="南科大-树德书院"/>
          <p:cNvPicPr>
            <a:picLocks noChangeAspect="1"/>
          </p:cNvPicPr>
          <p:nvPr/>
        </p:nvPicPr>
        <p:blipFill rotWithShape="1">
          <a:blip r:embed="rId6"/>
          <a:srcRect l="-31802" r="31802"/>
          <a:stretch>
            <a:fillRect/>
          </a:stretch>
        </p:blipFill>
        <p:spPr>
          <a:xfrm>
            <a:off x="8464550" y="169545"/>
            <a:ext cx="3395980" cy="537210"/>
          </a:xfrm>
          <a:prstGeom prst="rect">
            <a:avLst/>
          </a:prstGeom>
        </p:spPr>
      </p:pic>
      <p:sp>
        <p:nvSpPr>
          <p:cNvPr id="15" name="文本框 14"/>
          <p:cNvSpPr txBox="1"/>
          <p:nvPr/>
        </p:nvSpPr>
        <p:spPr>
          <a:xfrm>
            <a:off x="836989" y="544825"/>
            <a:ext cx="7495801" cy="460375"/>
          </a:xfrm>
          <a:prstGeom prst="rect">
            <a:avLst/>
          </a:prstGeom>
          <a:noFill/>
        </p:spPr>
        <p:txBody>
          <a:bodyPr wrap="square" rtlCol="0">
            <a:spAutoFit/>
          </a:bodyPr>
          <a:lstStyle/>
          <a:p>
            <a:r>
              <a:rPr lang="en-US" altLang="zh-CN" sz="2400" b="1" dirty="0">
                <a:latin typeface="微软雅黑" panose="020B0503020204020204" charset="-122"/>
                <a:ea typeface="微软雅黑" panose="020B0503020204020204" charset="-122"/>
              </a:rPr>
              <a:t>3D-LIP</a:t>
            </a:r>
          </a:p>
        </p:txBody>
      </p:sp>
      <p:sp>
        <p:nvSpPr>
          <p:cNvPr id="4" name="灯片编号占位符 3"/>
          <p:cNvSpPr>
            <a:spLocks noGrp="1"/>
          </p:cNvSpPr>
          <p:nvPr>
            <p:ph type="sldNum" sz="quarter" idx="12"/>
          </p:nvPr>
        </p:nvSpPr>
        <p:spPr/>
        <p:txBody>
          <a:bodyPr/>
          <a:lstStyle/>
          <a:p>
            <a:fld id="{1D393944-DC62-4081-86B4-76E5FCA2F9B8}" type="slidenum">
              <a:rPr lang="zh-CN" altLang="en-US" smtClean="0"/>
              <a:t>13</a:t>
            </a:fld>
            <a:endParaRPr lang="zh-CN" altLang="en-US"/>
          </a:p>
        </p:txBody>
      </p:sp>
      <p:sp>
        <p:nvSpPr>
          <p:cNvPr id="12" name="文本框 11"/>
          <p:cNvSpPr txBox="1"/>
          <p:nvPr/>
        </p:nvSpPr>
        <p:spPr>
          <a:xfrm>
            <a:off x="841374" y="1183606"/>
            <a:ext cx="2645410" cy="368300"/>
          </a:xfrm>
          <a:prstGeom prst="rect">
            <a:avLst/>
          </a:prstGeom>
          <a:noFill/>
        </p:spPr>
        <p:txBody>
          <a:bodyPr wrap="square" rtlCol="0">
            <a:spAutoFit/>
          </a:bodyPr>
          <a:lstStyle/>
          <a:p>
            <a:r>
              <a:rPr lang="zh-CN" altLang="en-US" dirty="0"/>
              <a:t>推广到凹凸不平的路面：</a:t>
            </a:r>
          </a:p>
        </p:txBody>
      </p:sp>
      <p:sp>
        <p:nvSpPr>
          <p:cNvPr id="19" name="文本框 18"/>
          <p:cNvSpPr txBox="1"/>
          <p:nvPr/>
        </p:nvSpPr>
        <p:spPr>
          <a:xfrm>
            <a:off x="4697730" y="1221220"/>
            <a:ext cx="8717280" cy="368300"/>
          </a:xfrm>
          <a:prstGeom prst="rect">
            <a:avLst/>
          </a:prstGeom>
          <a:noFill/>
        </p:spPr>
        <p:txBody>
          <a:bodyPr wrap="square" rtlCol="0">
            <a:spAutoFit/>
          </a:bodyPr>
          <a:lstStyle/>
          <a:p>
            <a:r>
              <a:rPr lang="zh-CN" altLang="en-US" b="1"/>
              <a:t>水平运动方程与质心高度恒定情况下的水平运动方程一致。</a:t>
            </a:r>
          </a:p>
        </p:txBody>
      </p:sp>
      <p:pic>
        <p:nvPicPr>
          <p:cNvPr id="5" name="图片 4"/>
          <p:cNvPicPr>
            <a:picLocks noChangeAspect="1"/>
          </p:cNvPicPr>
          <p:nvPr/>
        </p:nvPicPr>
        <p:blipFill>
          <a:blip r:embed="rId7"/>
          <a:srcRect b="46154"/>
          <a:stretch>
            <a:fillRect/>
          </a:stretch>
        </p:blipFill>
        <p:spPr>
          <a:xfrm>
            <a:off x="439676" y="2413723"/>
            <a:ext cx="3688715" cy="2240280"/>
          </a:xfrm>
          <a:prstGeom prst="rect">
            <a:avLst/>
          </a:prstGeom>
        </p:spPr>
      </p:pic>
      <p:sp>
        <p:nvSpPr>
          <p:cNvPr id="6" name="文本框 5"/>
          <p:cNvSpPr txBox="1"/>
          <p:nvPr/>
        </p:nvSpPr>
        <p:spPr>
          <a:xfrm>
            <a:off x="4445000" y="2967990"/>
            <a:ext cx="6908800" cy="922020"/>
          </a:xfrm>
          <a:prstGeom prst="rect">
            <a:avLst/>
          </a:prstGeom>
          <a:noFill/>
        </p:spPr>
        <p:txBody>
          <a:bodyPr wrap="square" rtlCol="0">
            <a:spAutoFit/>
          </a:bodyPr>
          <a:lstStyle/>
          <a:p>
            <a:r>
              <a:rPr lang="en-US" altLang="zh-CN" dirty="0"/>
              <a:t>        </a:t>
            </a:r>
            <a:r>
              <a:rPr lang="zh-CN" altLang="en-US" dirty="0"/>
              <a:t>首先设定着地点（左图中红色小三角形所示），再将着地点上方高度为</a:t>
            </a:r>
            <a:r>
              <a:rPr lang="en-US" altLang="zh-CN" dirty="0" err="1"/>
              <a:t>Zc</a:t>
            </a:r>
            <a:r>
              <a:rPr lang="zh-CN" altLang="en-US" dirty="0"/>
              <a:t>的点连接形成约束线（作图所示虚线）。控制质心沿约束线的运动，即可得到每步的水平运动。</a:t>
            </a:r>
          </a:p>
        </p:txBody>
      </p:sp>
      <p:sp>
        <p:nvSpPr>
          <p:cNvPr id="14" name="文本框 13">
            <a:extLst>
              <a:ext uri="{FF2B5EF4-FFF2-40B4-BE49-F238E27FC236}">
                <a16:creationId xmlns:a16="http://schemas.microsoft.com/office/drawing/2014/main" id="{7BF241F9-173C-38D0-DF11-6B7B9D5BBDE7}"/>
              </a:ext>
            </a:extLst>
          </p:cNvPr>
          <p:cNvSpPr txBox="1"/>
          <p:nvPr/>
        </p:nvSpPr>
        <p:spPr>
          <a:xfrm>
            <a:off x="709364" y="4984318"/>
            <a:ext cx="3556000" cy="368300"/>
          </a:xfrm>
          <a:prstGeom prst="rect">
            <a:avLst/>
          </a:prstGeom>
          <a:noFill/>
        </p:spPr>
        <p:txBody>
          <a:bodyPr wrap="square" rtlCol="0">
            <a:spAutoFit/>
          </a:bodyPr>
          <a:lstStyle/>
          <a:p>
            <a:r>
              <a:rPr lang="zh-CN" altLang="en-US"/>
              <a:t>图：线性倒立摆的爬楼梯运动</a:t>
            </a:r>
          </a:p>
        </p:txBody>
      </p:sp>
    </p:spTree>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6"/>
          <a:stretch>
            <a:fillRect/>
          </a:stretch>
        </p:blipFill>
        <p:spPr>
          <a:xfrm>
            <a:off x="83" y="4877075"/>
            <a:ext cx="12192000" cy="1980925"/>
          </a:xfrm>
          <a:prstGeom prst="rect">
            <a:avLst/>
          </a:prstGeom>
        </p:spPr>
      </p:pic>
      <p:pic>
        <p:nvPicPr>
          <p:cNvPr id="8" name="图片 7"/>
          <p:cNvPicPr>
            <a:picLocks noChangeAspect="1"/>
          </p:cNvPicPr>
          <p:nvPr/>
        </p:nvPicPr>
        <p:blipFill>
          <a:blip r:embed="rId7"/>
          <a:stretch>
            <a:fillRect/>
          </a:stretch>
        </p:blipFill>
        <p:spPr>
          <a:xfrm>
            <a:off x="439676" y="307638"/>
            <a:ext cx="265554" cy="934751"/>
          </a:xfrm>
          <a:prstGeom prst="rect">
            <a:avLst/>
          </a:prstGeom>
        </p:spPr>
      </p:pic>
      <p:pic>
        <p:nvPicPr>
          <p:cNvPr id="9" name="图片 8"/>
          <p:cNvPicPr>
            <a:picLocks noChangeAspect="1"/>
          </p:cNvPicPr>
          <p:nvPr/>
        </p:nvPicPr>
        <p:blipFill>
          <a:blip r:embed="rId8">
            <a:extLst>
              <a:ext uri="{BEBA8EAE-BF5A-486C-A8C5-ECC9F3942E4B}">
                <a14:imgProps xmlns:a14="http://schemas.microsoft.com/office/drawing/2010/main">
                  <a14:imgLayer r:embed="rId9">
                    <a14:imgEffect>
                      <a14:saturation sat="300000"/>
                    </a14:imgEffect>
                    <a14:imgEffect>
                      <a14:sharpenSoften amount="80000"/>
                    </a14:imgEffect>
                  </a14:imgLayer>
                </a14:imgProps>
              </a:ext>
            </a:extLst>
          </a:blip>
          <a:stretch>
            <a:fillRect/>
          </a:stretch>
        </p:blipFill>
        <p:spPr>
          <a:xfrm>
            <a:off x="-22104" y="5391540"/>
            <a:ext cx="5018936" cy="1334540"/>
          </a:xfrm>
          <a:prstGeom prst="rect">
            <a:avLst/>
          </a:prstGeom>
        </p:spPr>
      </p:pic>
      <p:pic>
        <p:nvPicPr>
          <p:cNvPr id="7" name="图片 6"/>
          <p:cNvPicPr>
            <a:picLocks noChangeAspect="1"/>
          </p:cNvPicPr>
          <p:nvPr/>
        </p:nvPicPr>
        <p:blipFill rotWithShape="1">
          <a:blip r:embed="rId8">
            <a:extLst>
              <a:ext uri="{BEBA8EAE-BF5A-486C-A8C5-ECC9F3942E4B}">
                <a14:imgProps xmlns:a14="http://schemas.microsoft.com/office/drawing/2010/main">
                  <a14:imgLayer r:embed="rId9">
                    <a14:imgEffect>
                      <a14:saturation sat="300000"/>
                    </a14:imgEffect>
                    <a14:imgEffect>
                      <a14:sharpenSoften amount="80000"/>
                    </a14:imgEffect>
                  </a14:imgLayer>
                </a14:imgProps>
              </a:ext>
            </a:extLst>
          </a:blip>
          <a:srcRect l="13807"/>
          <a:stretch>
            <a:fillRect/>
          </a:stretch>
        </p:blipFill>
        <p:spPr>
          <a:xfrm>
            <a:off x="4996832" y="5391540"/>
            <a:ext cx="4325964" cy="1334540"/>
          </a:xfrm>
          <a:prstGeom prst="rect">
            <a:avLst/>
          </a:prstGeom>
        </p:spPr>
      </p:pic>
      <p:pic>
        <p:nvPicPr>
          <p:cNvPr id="10" name="图片 9"/>
          <p:cNvPicPr>
            <a:picLocks noChangeAspect="1"/>
          </p:cNvPicPr>
          <p:nvPr/>
        </p:nvPicPr>
        <p:blipFill rotWithShape="1">
          <a:blip r:embed="rId8">
            <a:extLst>
              <a:ext uri="{BEBA8EAE-BF5A-486C-A8C5-ECC9F3942E4B}">
                <a14:imgProps xmlns:a14="http://schemas.microsoft.com/office/drawing/2010/main">
                  <a14:imgLayer r:embed="rId9">
                    <a14:imgEffect>
                      <a14:saturation sat="300000"/>
                    </a14:imgEffect>
                    <a14:imgEffect>
                      <a14:sharpenSoften amount="80000"/>
                    </a14:imgEffect>
                  </a14:imgLayer>
                </a14:imgProps>
              </a:ext>
            </a:extLst>
          </a:blip>
          <a:srcRect l="11337" r="31759"/>
          <a:stretch>
            <a:fillRect/>
          </a:stretch>
        </p:blipFill>
        <p:spPr>
          <a:xfrm flipH="1">
            <a:off x="9322796" y="5391540"/>
            <a:ext cx="2855952" cy="1334540"/>
          </a:xfrm>
          <a:prstGeom prst="rect">
            <a:avLst/>
          </a:prstGeom>
        </p:spPr>
      </p:pic>
      <p:pic>
        <p:nvPicPr>
          <p:cNvPr id="11" name="图片 10" descr="南科大-树德书院"/>
          <p:cNvPicPr>
            <a:picLocks noChangeAspect="1"/>
          </p:cNvPicPr>
          <p:nvPr/>
        </p:nvPicPr>
        <p:blipFill rotWithShape="1">
          <a:blip r:embed="rId10"/>
          <a:srcRect l="-31802" r="31802"/>
          <a:stretch>
            <a:fillRect/>
          </a:stretch>
        </p:blipFill>
        <p:spPr>
          <a:xfrm>
            <a:off x="8464550" y="169545"/>
            <a:ext cx="3395980" cy="537210"/>
          </a:xfrm>
          <a:prstGeom prst="rect">
            <a:avLst/>
          </a:prstGeom>
        </p:spPr>
      </p:pic>
      <p:sp>
        <p:nvSpPr>
          <p:cNvPr id="15" name="文本框 14"/>
          <p:cNvSpPr txBox="1"/>
          <p:nvPr/>
        </p:nvSpPr>
        <p:spPr>
          <a:xfrm>
            <a:off x="841374" y="544830"/>
            <a:ext cx="7495801" cy="460375"/>
          </a:xfrm>
          <a:prstGeom prst="rect">
            <a:avLst/>
          </a:prstGeom>
          <a:noFill/>
        </p:spPr>
        <p:txBody>
          <a:bodyPr wrap="square" rtlCol="0">
            <a:spAutoFit/>
          </a:bodyPr>
          <a:lstStyle/>
          <a:p>
            <a:r>
              <a:rPr lang="en-US" altLang="zh-CN" sz="2400" b="1" dirty="0">
                <a:latin typeface="微软雅黑" panose="020B0503020204020204" charset="-122"/>
                <a:ea typeface="微软雅黑" panose="020B0503020204020204" charset="-122"/>
              </a:rPr>
              <a:t>3D-LIP</a:t>
            </a:r>
          </a:p>
        </p:txBody>
      </p:sp>
      <p:sp>
        <p:nvSpPr>
          <p:cNvPr id="4" name="灯片编号占位符 3"/>
          <p:cNvSpPr>
            <a:spLocks noGrp="1"/>
          </p:cNvSpPr>
          <p:nvPr>
            <p:ph type="sldNum" sz="quarter" idx="12"/>
          </p:nvPr>
        </p:nvSpPr>
        <p:spPr/>
        <p:txBody>
          <a:bodyPr/>
          <a:lstStyle/>
          <a:p>
            <a:fld id="{1D393944-DC62-4081-86B4-76E5FCA2F9B8}" type="slidenum">
              <a:rPr lang="zh-CN" altLang="en-US" smtClean="0"/>
              <a:t>14</a:t>
            </a:fld>
            <a:endParaRPr lang="zh-CN" altLang="en-US"/>
          </a:p>
        </p:txBody>
      </p:sp>
      <p:sp>
        <p:nvSpPr>
          <p:cNvPr id="5" name="文本框 4"/>
          <p:cNvSpPr txBox="1"/>
          <p:nvPr/>
        </p:nvSpPr>
        <p:spPr>
          <a:xfrm>
            <a:off x="1245870" y="1070610"/>
            <a:ext cx="2645410" cy="368300"/>
          </a:xfrm>
          <a:prstGeom prst="rect">
            <a:avLst/>
          </a:prstGeom>
          <a:noFill/>
        </p:spPr>
        <p:txBody>
          <a:bodyPr wrap="square" rtlCol="0">
            <a:spAutoFit/>
          </a:bodyPr>
          <a:lstStyle/>
          <a:p>
            <a:r>
              <a:rPr lang="zh-CN" altLang="en-US" dirty="0"/>
              <a:t>爬楼梯演示：</a:t>
            </a:r>
          </a:p>
        </p:txBody>
      </p:sp>
      <p:pic>
        <p:nvPicPr>
          <p:cNvPr id="2" name="climb1">
            <a:hlinkClick r:id="" action="ppaction://media"/>
            <a:extLst>
              <a:ext uri="{FF2B5EF4-FFF2-40B4-BE49-F238E27FC236}">
                <a16:creationId xmlns:a16="http://schemas.microsoft.com/office/drawing/2014/main" id="{1EA55776-CACE-1BDB-F8BC-A37AEE3CF6E2}"/>
              </a:ext>
            </a:extLst>
          </p:cNvPr>
          <p:cNvPicPr>
            <a:picLocks noChangeAspect="1"/>
          </p:cNvPicPr>
          <p:nvPr>
            <a:videoFile r:link="rId2"/>
            <p:extLst>
              <p:ext uri="{DAA4B4D4-6D71-4841-9C94-3DE7FCFB9230}">
                <p14:media xmlns:p14="http://schemas.microsoft.com/office/powerpoint/2010/main" r:embed="rId1"/>
              </p:ext>
            </p:extLst>
          </p:nvPr>
        </p:nvPicPr>
        <p:blipFill>
          <a:blip r:embed="rId11"/>
          <a:stretch>
            <a:fillRect/>
          </a:stretch>
        </p:blipFill>
        <p:spPr>
          <a:xfrm>
            <a:off x="800572" y="2426748"/>
            <a:ext cx="3840162" cy="3657600"/>
          </a:xfrm>
          <a:prstGeom prst="rect">
            <a:avLst/>
          </a:prstGeom>
        </p:spPr>
      </p:pic>
      <p:pic>
        <p:nvPicPr>
          <p:cNvPr id="6" name="climb2">
            <a:hlinkClick r:id="" action="ppaction://media"/>
            <a:extLst>
              <a:ext uri="{FF2B5EF4-FFF2-40B4-BE49-F238E27FC236}">
                <a16:creationId xmlns:a16="http://schemas.microsoft.com/office/drawing/2014/main" id="{0B192C7C-493C-9848-2DB3-05A137AB6131}"/>
              </a:ext>
            </a:extLst>
          </p:cNvPr>
          <p:cNvPicPr>
            <a:picLocks noChangeAspect="1"/>
          </p:cNvPicPr>
          <p:nvPr>
            <a:videoFile r:link="rId4"/>
            <p:extLst>
              <p:ext uri="{DAA4B4D4-6D71-4841-9C94-3DE7FCFB9230}">
                <p14:media xmlns:p14="http://schemas.microsoft.com/office/powerpoint/2010/main" r:embed="rId3"/>
              </p:ext>
            </p:extLst>
          </p:nvPr>
        </p:nvPicPr>
        <p:blipFill>
          <a:blip r:embed="rId12"/>
          <a:stretch>
            <a:fillRect/>
          </a:stretch>
        </p:blipFill>
        <p:spPr>
          <a:xfrm>
            <a:off x="6464423" y="1811999"/>
            <a:ext cx="3170238" cy="3679825"/>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2536"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880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2"/>
                </p:tgtEl>
              </p:cMediaNode>
            </p:video>
            <p:seq concurrent="1" nextAc="seek">
              <p:cTn id="12" restart="whenNotActive" fill="hold" evtFilter="cancelBubble" nodeType="interactiveSeq">
                <p:stCondLst>
                  <p:cond evt="onClick" delay="0">
                    <p:tgtEl>
                      <p:spTgt spid="2"/>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2"/>
                                        </p:tgtEl>
                                      </p:cBhvr>
                                    </p:cmd>
                                  </p:childTnLst>
                                </p:cTn>
                              </p:par>
                            </p:childTnLst>
                          </p:cTn>
                        </p:par>
                      </p:childTnLst>
                    </p:cTn>
                  </p:par>
                </p:childTnLst>
              </p:cTn>
              <p:nextCondLst>
                <p:cond evt="onClick" delay="0">
                  <p:tgtEl>
                    <p:spTgt spid="2"/>
                  </p:tgtEl>
                </p:cond>
              </p:nextCondLst>
            </p:seq>
            <p:video>
              <p:cMediaNode vol="80000">
                <p:cTn id="17" fill="hold" display="0">
                  <p:stCondLst>
                    <p:cond delay="indefinite"/>
                  </p:stCondLst>
                </p:cTn>
                <p:tgtEl>
                  <p:spTgt spid="6"/>
                </p:tgtEl>
              </p:cMediaNode>
            </p:video>
            <p:seq concurrent="1" nextAc="seek">
              <p:cTn id="18" restart="whenNotActive" fill="hold" evtFilter="cancelBubble" nodeType="interactiveSeq">
                <p:stCondLst>
                  <p:cond evt="onClick" delay="0">
                    <p:tgtEl>
                      <p:spTgt spid="6"/>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stretch>
            <a:fillRect/>
          </a:stretch>
        </p:blipFill>
        <p:spPr>
          <a:xfrm>
            <a:off x="-22142" y="4877075"/>
            <a:ext cx="12192000" cy="1980925"/>
          </a:xfrm>
          <a:prstGeom prst="rect">
            <a:avLst/>
          </a:prstGeom>
        </p:spPr>
      </p:pic>
      <p:pic>
        <p:nvPicPr>
          <p:cNvPr id="100" name="图片 99"/>
          <p:cNvPicPr/>
          <p:nvPr/>
        </p:nvPicPr>
        <p:blipFill>
          <a:blip r:embed="rId4"/>
          <a:srcRect l="24362" r="26378"/>
          <a:stretch>
            <a:fillRect/>
          </a:stretch>
        </p:blipFill>
        <p:spPr>
          <a:xfrm>
            <a:off x="8713470" y="894080"/>
            <a:ext cx="2765425" cy="4497705"/>
          </a:xfrm>
          <a:prstGeom prst="rect">
            <a:avLst/>
          </a:prstGeom>
          <a:noFill/>
          <a:ln w="9525">
            <a:noFill/>
          </a:ln>
        </p:spPr>
      </p:pic>
      <p:pic>
        <p:nvPicPr>
          <p:cNvPr id="8" name="图片 7"/>
          <p:cNvPicPr>
            <a:picLocks noChangeAspect="1"/>
          </p:cNvPicPr>
          <p:nvPr/>
        </p:nvPicPr>
        <p:blipFill>
          <a:blip r:embed="rId5"/>
          <a:stretch>
            <a:fillRect/>
          </a:stretch>
        </p:blipFill>
        <p:spPr>
          <a:xfrm>
            <a:off x="439676" y="307638"/>
            <a:ext cx="265554" cy="934751"/>
          </a:xfrm>
          <a:prstGeom prst="rect">
            <a:avLst/>
          </a:prstGeom>
        </p:spPr>
      </p:pic>
      <p:pic>
        <p:nvPicPr>
          <p:cNvPr id="9" name="图片 8"/>
          <p:cNvPicPr>
            <a:picLocks noChangeAspect="1"/>
          </p:cNvPicPr>
          <p:nvPr/>
        </p:nvPicPr>
        <p:blipFill>
          <a:blip r:embed="rId6">
            <a:extLst>
              <a:ext uri="{BEBA8EAE-BF5A-486C-A8C5-ECC9F3942E4B}">
                <a14:imgProps xmlns:a14="http://schemas.microsoft.com/office/drawing/2010/main">
                  <a14:imgLayer r:embed="rId7">
                    <a14:imgEffect>
                      <a14:saturation sat="300000"/>
                    </a14:imgEffect>
                    <a14:imgEffect>
                      <a14:sharpenSoften amount="80000"/>
                    </a14:imgEffect>
                  </a14:imgLayer>
                </a14:imgProps>
              </a:ext>
            </a:extLst>
          </a:blip>
          <a:stretch>
            <a:fillRect/>
          </a:stretch>
        </p:blipFill>
        <p:spPr>
          <a:xfrm>
            <a:off x="-22104" y="5391540"/>
            <a:ext cx="5018936" cy="1334540"/>
          </a:xfrm>
          <a:prstGeom prst="rect">
            <a:avLst/>
          </a:prstGeom>
        </p:spPr>
      </p:pic>
      <p:pic>
        <p:nvPicPr>
          <p:cNvPr id="7" name="图片 6"/>
          <p:cNvPicPr>
            <a:picLocks noChangeAspect="1"/>
          </p:cNvPicPr>
          <p:nvPr/>
        </p:nvPicPr>
        <p:blipFill rotWithShape="1">
          <a:blip r:embed="rId6">
            <a:extLst>
              <a:ext uri="{BEBA8EAE-BF5A-486C-A8C5-ECC9F3942E4B}">
                <a14:imgProps xmlns:a14="http://schemas.microsoft.com/office/drawing/2010/main">
                  <a14:imgLayer r:embed="rId7">
                    <a14:imgEffect>
                      <a14:saturation sat="300000"/>
                    </a14:imgEffect>
                    <a14:imgEffect>
                      <a14:sharpenSoften amount="80000"/>
                    </a14:imgEffect>
                  </a14:imgLayer>
                </a14:imgProps>
              </a:ext>
            </a:extLst>
          </a:blip>
          <a:srcRect l="13807"/>
          <a:stretch>
            <a:fillRect/>
          </a:stretch>
        </p:blipFill>
        <p:spPr>
          <a:xfrm>
            <a:off x="4996832" y="5391540"/>
            <a:ext cx="4325964" cy="1334540"/>
          </a:xfrm>
          <a:prstGeom prst="rect">
            <a:avLst/>
          </a:prstGeom>
        </p:spPr>
      </p:pic>
      <p:pic>
        <p:nvPicPr>
          <p:cNvPr id="11" name="图片 10" descr="南科大-树德书院"/>
          <p:cNvPicPr>
            <a:picLocks noChangeAspect="1"/>
          </p:cNvPicPr>
          <p:nvPr/>
        </p:nvPicPr>
        <p:blipFill rotWithShape="1">
          <a:blip r:embed="rId8"/>
          <a:srcRect l="-31802" r="31802"/>
          <a:stretch>
            <a:fillRect/>
          </a:stretch>
        </p:blipFill>
        <p:spPr>
          <a:xfrm>
            <a:off x="8464550" y="169545"/>
            <a:ext cx="3395980" cy="537210"/>
          </a:xfrm>
          <a:prstGeom prst="rect">
            <a:avLst/>
          </a:prstGeom>
        </p:spPr>
      </p:pic>
      <p:sp>
        <p:nvSpPr>
          <p:cNvPr id="4" name="灯片编号占位符 3"/>
          <p:cNvSpPr>
            <a:spLocks noGrp="1"/>
          </p:cNvSpPr>
          <p:nvPr>
            <p:ph type="sldNum" sz="quarter" idx="12"/>
          </p:nvPr>
        </p:nvSpPr>
        <p:spPr/>
        <p:txBody>
          <a:bodyPr/>
          <a:lstStyle/>
          <a:p>
            <a:fld id="{1D393944-DC62-4081-86B4-76E5FCA2F9B8}" type="slidenum">
              <a:rPr lang="zh-CN" altLang="en-US" smtClean="0"/>
              <a:t>15</a:t>
            </a:fld>
            <a:endParaRPr lang="zh-CN" altLang="en-US"/>
          </a:p>
        </p:txBody>
      </p:sp>
      <p:sp>
        <p:nvSpPr>
          <p:cNvPr id="2" name="文本框 1"/>
          <p:cNvSpPr txBox="1"/>
          <p:nvPr/>
        </p:nvSpPr>
        <p:spPr>
          <a:xfrm>
            <a:off x="837564" y="544830"/>
            <a:ext cx="7495801" cy="460375"/>
          </a:xfrm>
          <a:prstGeom prst="rect">
            <a:avLst/>
          </a:prstGeom>
          <a:noFill/>
        </p:spPr>
        <p:txBody>
          <a:bodyPr wrap="square" rtlCol="0">
            <a:spAutoFit/>
          </a:bodyPr>
          <a:lstStyle>
            <a:defPPr>
              <a:defRPr lang="zh-CN"/>
            </a:defPPr>
            <a:lvl1pPr>
              <a:defRPr sz="2400" b="1">
                <a:latin typeface="微软雅黑" panose="020B0503020204020204" charset="-122"/>
                <a:ea typeface="微软雅黑" panose="020B0503020204020204" charset="-122"/>
              </a:defRPr>
            </a:lvl1pPr>
          </a:lstStyle>
          <a:p>
            <a:r>
              <a:rPr lang="en-US" altLang="zh-CN" dirty="0"/>
              <a:t>LIP</a:t>
            </a:r>
            <a:r>
              <a:rPr lang="zh-CN" altLang="en-US" dirty="0"/>
              <a:t>的模型的限制</a:t>
            </a:r>
          </a:p>
        </p:txBody>
      </p:sp>
      <p:sp>
        <p:nvSpPr>
          <p:cNvPr id="6" name="文本框 5"/>
          <p:cNvSpPr txBox="1"/>
          <p:nvPr/>
        </p:nvSpPr>
        <p:spPr>
          <a:xfrm>
            <a:off x="513080" y="1242695"/>
            <a:ext cx="5165090" cy="3170099"/>
          </a:xfrm>
          <a:prstGeom prst="rect">
            <a:avLst/>
          </a:prstGeom>
          <a:noFill/>
        </p:spPr>
        <p:txBody>
          <a:bodyPr wrap="square" rtlCol="0">
            <a:spAutoFit/>
          </a:bodyPr>
          <a:lstStyle/>
          <a:p>
            <a:pPr marL="457200" indent="-457200">
              <a:buAutoNum type="arabicPeriod"/>
            </a:pPr>
            <a:r>
              <a:rPr lang="zh-CN" altLang="en-US" sz="2000" b="1" dirty="0">
                <a:latin typeface="等线" panose="02010600030101010101" charset="-122"/>
                <a:ea typeface="等线" panose="02010600030101010101" charset="-122"/>
                <a:cs typeface="等线" panose="02010600030101010101" charset="-122"/>
              </a:rPr>
              <a:t>这种简化</a:t>
            </a:r>
            <a:r>
              <a:rPr lang="en-US" altLang="zh-CN" sz="2000" b="1" dirty="0" err="1">
                <a:latin typeface="等线" panose="02010600030101010101" charset="-122"/>
                <a:ea typeface="等线" panose="02010600030101010101" charset="-122"/>
                <a:cs typeface="等线" panose="02010600030101010101" charset="-122"/>
              </a:rPr>
              <a:t>模型</a:t>
            </a:r>
            <a:r>
              <a:rPr lang="zh-CN" altLang="en-US" sz="2000" b="1" dirty="0">
                <a:latin typeface="等线" panose="02010600030101010101" charset="-122"/>
                <a:ea typeface="等线" panose="02010600030101010101" charset="-122"/>
                <a:cs typeface="等线" panose="02010600030101010101" charset="-122"/>
              </a:rPr>
              <a:t>会降低系统的敏捷性，提高能源损耗</a:t>
            </a:r>
          </a:p>
          <a:p>
            <a:pPr marL="457200" indent="-457200">
              <a:buAutoNum type="arabicPeriod"/>
            </a:pPr>
            <a:endParaRPr lang="zh-CN" altLang="en-US" sz="2000" b="1" dirty="0">
              <a:latin typeface="等线" panose="02010600030101010101" charset="-122"/>
              <a:ea typeface="等线" panose="02010600030101010101" charset="-122"/>
              <a:cs typeface="等线" panose="02010600030101010101" charset="-122"/>
            </a:endParaRPr>
          </a:p>
          <a:p>
            <a:pPr marL="457200" indent="-457200" algn="l">
              <a:buClrTx/>
              <a:buSzTx/>
              <a:buFontTx/>
              <a:buAutoNum type="arabicPeriod"/>
            </a:pPr>
            <a:r>
              <a:rPr lang="zh-CN" altLang="en-US" sz="2000" b="1" dirty="0">
                <a:latin typeface="等线" panose="02010600030101010101" charset="-122"/>
                <a:ea typeface="等线" panose="02010600030101010101" charset="-122"/>
                <a:cs typeface="等线" panose="02010600030101010101" charset="-122"/>
              </a:rPr>
              <a:t>简化模型与实际物理情况相差较大的情况，难以通过控制器，来使整个模型保持稳定</a:t>
            </a:r>
          </a:p>
          <a:p>
            <a:pPr indent="0">
              <a:buNone/>
            </a:pPr>
            <a:endParaRPr lang="zh-CN" altLang="en-US" sz="2000" b="1" dirty="0">
              <a:latin typeface="等线" panose="02010600030101010101" charset="-122"/>
              <a:ea typeface="等线" panose="02010600030101010101" charset="-122"/>
              <a:cs typeface="等线" panose="02010600030101010101" charset="-122"/>
            </a:endParaRPr>
          </a:p>
          <a:p>
            <a:pPr marL="457200" indent="-457200">
              <a:buAutoNum type="arabicPeriod"/>
            </a:pPr>
            <a:endParaRPr lang="zh-CN" altLang="en-US" sz="2000" b="1" dirty="0">
              <a:latin typeface="等线" panose="02010600030101010101" charset="-122"/>
              <a:ea typeface="等线" panose="02010600030101010101" charset="-122"/>
              <a:cs typeface="等线" panose="02010600030101010101" charset="-122"/>
            </a:endParaRPr>
          </a:p>
          <a:p>
            <a:pPr marL="457200" indent="-457200">
              <a:buAutoNum type="arabicPeriod"/>
            </a:pPr>
            <a:endParaRPr lang="zh-CN" altLang="en-US" sz="2000" b="1" dirty="0">
              <a:latin typeface="等线" panose="02010600030101010101" charset="-122"/>
              <a:ea typeface="等线" panose="02010600030101010101" charset="-122"/>
              <a:cs typeface="等线" panose="02010600030101010101" charset="-122"/>
            </a:endParaRPr>
          </a:p>
          <a:p>
            <a:pPr marL="457200" indent="-457200">
              <a:buAutoNum type="arabicPeriod"/>
            </a:pPr>
            <a:endParaRPr lang="zh-CN" altLang="en-US" sz="2000" b="1" dirty="0">
              <a:latin typeface="等线" panose="02010600030101010101" charset="-122"/>
              <a:ea typeface="等线" panose="02010600030101010101" charset="-122"/>
              <a:cs typeface="等线" panose="02010600030101010101" charset="-122"/>
            </a:endParaRPr>
          </a:p>
        </p:txBody>
      </p:sp>
      <p:pic>
        <p:nvPicPr>
          <p:cNvPr id="12" name="图片 11"/>
          <p:cNvPicPr>
            <a:picLocks noChangeAspect="1"/>
          </p:cNvPicPr>
          <p:nvPr/>
        </p:nvPicPr>
        <p:blipFill>
          <a:blip r:embed="rId9"/>
          <a:stretch>
            <a:fillRect/>
          </a:stretch>
        </p:blipFill>
        <p:spPr>
          <a:xfrm>
            <a:off x="6103620" y="706755"/>
            <a:ext cx="2609850" cy="4686300"/>
          </a:xfrm>
          <a:prstGeom prst="rect">
            <a:avLst/>
          </a:prstGeom>
        </p:spPr>
      </p:pic>
      <p:pic>
        <p:nvPicPr>
          <p:cNvPr id="10" name="图片 9"/>
          <p:cNvPicPr>
            <a:picLocks noChangeAspect="1"/>
          </p:cNvPicPr>
          <p:nvPr/>
        </p:nvPicPr>
        <p:blipFill rotWithShape="1">
          <a:blip r:embed="rId6">
            <a:extLst>
              <a:ext uri="{BEBA8EAE-BF5A-486C-A8C5-ECC9F3942E4B}">
                <a14:imgProps xmlns:a14="http://schemas.microsoft.com/office/drawing/2010/main">
                  <a14:imgLayer r:embed="rId7">
                    <a14:imgEffect>
                      <a14:saturation sat="300000"/>
                    </a14:imgEffect>
                    <a14:imgEffect>
                      <a14:sharpenSoften amount="80000"/>
                    </a14:imgEffect>
                  </a14:imgLayer>
                </a14:imgProps>
              </a:ext>
            </a:extLst>
          </a:blip>
          <a:srcRect l="11337" r="31759"/>
          <a:stretch>
            <a:fillRect/>
          </a:stretch>
        </p:blipFill>
        <p:spPr>
          <a:xfrm flipH="1">
            <a:off x="9322796" y="5391540"/>
            <a:ext cx="2855952" cy="1334540"/>
          </a:xfrm>
          <a:prstGeom prst="rect">
            <a:avLst/>
          </a:prstGeom>
        </p:spPr>
      </p:pic>
      <p:sp>
        <p:nvSpPr>
          <p:cNvPr id="13" name="圆角矩形 12"/>
          <p:cNvSpPr/>
          <p:nvPr/>
        </p:nvSpPr>
        <p:spPr>
          <a:xfrm>
            <a:off x="6652260" y="4876800"/>
            <a:ext cx="1016000" cy="640080"/>
          </a:xfrm>
          <a:prstGeom prst="roundRect">
            <a:avLst/>
          </a:prstGeom>
          <a:no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圆角矩形 13"/>
          <p:cNvSpPr/>
          <p:nvPr/>
        </p:nvSpPr>
        <p:spPr>
          <a:xfrm>
            <a:off x="8811260" y="4751705"/>
            <a:ext cx="1016000" cy="640080"/>
          </a:xfrm>
          <a:prstGeom prst="roundRect">
            <a:avLst/>
          </a:prstGeom>
          <a:no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圆角矩形 15"/>
          <p:cNvSpPr/>
          <p:nvPr/>
        </p:nvSpPr>
        <p:spPr>
          <a:xfrm>
            <a:off x="7876540" y="3327400"/>
            <a:ext cx="1016000" cy="640080"/>
          </a:xfrm>
          <a:prstGeom prst="round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圆角矩形 16"/>
          <p:cNvSpPr/>
          <p:nvPr/>
        </p:nvSpPr>
        <p:spPr>
          <a:xfrm>
            <a:off x="9138920" y="3327400"/>
            <a:ext cx="1016000" cy="640080"/>
          </a:xfrm>
          <a:prstGeom prst="round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stretch>
            <a:fillRect/>
          </a:stretch>
        </p:blipFill>
        <p:spPr>
          <a:xfrm>
            <a:off x="-22142" y="4877075"/>
            <a:ext cx="12192000" cy="1980925"/>
          </a:xfrm>
          <a:prstGeom prst="rect">
            <a:avLst/>
          </a:prstGeom>
        </p:spPr>
      </p:pic>
      <p:pic>
        <p:nvPicPr>
          <p:cNvPr id="8" name="图片 7"/>
          <p:cNvPicPr>
            <a:picLocks noChangeAspect="1"/>
          </p:cNvPicPr>
          <p:nvPr/>
        </p:nvPicPr>
        <p:blipFill>
          <a:blip r:embed="rId4"/>
          <a:stretch>
            <a:fillRect/>
          </a:stretch>
        </p:blipFill>
        <p:spPr>
          <a:xfrm>
            <a:off x="439676" y="307638"/>
            <a:ext cx="265554" cy="934751"/>
          </a:xfrm>
          <a:prstGeom prst="rect">
            <a:avLst/>
          </a:prstGeom>
        </p:spPr>
      </p:pic>
      <p:pic>
        <p:nvPicPr>
          <p:cNvPr id="9" name="图片 8"/>
          <p:cNvPicPr>
            <a:picLocks noChangeAspect="1"/>
          </p:cNvPicPr>
          <p:nvPr/>
        </p:nvPicPr>
        <p:blipFill>
          <a:blip r:embed="rId5">
            <a:extLst>
              <a:ext uri="{BEBA8EAE-BF5A-486C-A8C5-ECC9F3942E4B}">
                <a14:imgProps xmlns:a14="http://schemas.microsoft.com/office/drawing/2010/main">
                  <a14:imgLayer r:embed="rId6">
                    <a14:imgEffect>
                      <a14:saturation sat="300000"/>
                    </a14:imgEffect>
                    <a14:imgEffect>
                      <a14:sharpenSoften amount="80000"/>
                    </a14:imgEffect>
                  </a14:imgLayer>
                </a14:imgProps>
              </a:ext>
            </a:extLst>
          </a:blip>
          <a:stretch>
            <a:fillRect/>
          </a:stretch>
        </p:blipFill>
        <p:spPr>
          <a:xfrm>
            <a:off x="-22104" y="5391540"/>
            <a:ext cx="5018936" cy="1334540"/>
          </a:xfrm>
          <a:prstGeom prst="rect">
            <a:avLst/>
          </a:prstGeom>
        </p:spPr>
      </p:pic>
      <p:pic>
        <p:nvPicPr>
          <p:cNvPr id="7" name="图片 6"/>
          <p:cNvPicPr>
            <a:picLocks noChangeAspect="1"/>
          </p:cNvPicPr>
          <p:nvPr/>
        </p:nvPicPr>
        <p:blipFill rotWithShape="1">
          <a:blip r:embed="rId5">
            <a:extLst>
              <a:ext uri="{BEBA8EAE-BF5A-486C-A8C5-ECC9F3942E4B}">
                <a14:imgProps xmlns:a14="http://schemas.microsoft.com/office/drawing/2010/main">
                  <a14:imgLayer r:embed="rId6">
                    <a14:imgEffect>
                      <a14:saturation sat="300000"/>
                    </a14:imgEffect>
                    <a14:imgEffect>
                      <a14:sharpenSoften amount="80000"/>
                    </a14:imgEffect>
                  </a14:imgLayer>
                </a14:imgProps>
              </a:ext>
            </a:extLst>
          </a:blip>
          <a:srcRect l="13807"/>
          <a:stretch>
            <a:fillRect/>
          </a:stretch>
        </p:blipFill>
        <p:spPr>
          <a:xfrm>
            <a:off x="4996832" y="5391540"/>
            <a:ext cx="4325964" cy="1334540"/>
          </a:xfrm>
          <a:prstGeom prst="rect">
            <a:avLst/>
          </a:prstGeom>
        </p:spPr>
      </p:pic>
      <p:pic>
        <p:nvPicPr>
          <p:cNvPr id="10" name="图片 9"/>
          <p:cNvPicPr>
            <a:picLocks noChangeAspect="1"/>
          </p:cNvPicPr>
          <p:nvPr/>
        </p:nvPicPr>
        <p:blipFill rotWithShape="1">
          <a:blip r:embed="rId5">
            <a:extLst>
              <a:ext uri="{BEBA8EAE-BF5A-486C-A8C5-ECC9F3942E4B}">
                <a14:imgProps xmlns:a14="http://schemas.microsoft.com/office/drawing/2010/main">
                  <a14:imgLayer r:embed="rId6">
                    <a14:imgEffect>
                      <a14:saturation sat="300000"/>
                    </a14:imgEffect>
                    <a14:imgEffect>
                      <a14:sharpenSoften amount="80000"/>
                    </a14:imgEffect>
                  </a14:imgLayer>
                </a14:imgProps>
              </a:ext>
            </a:extLst>
          </a:blip>
          <a:srcRect l="11337" r="31759"/>
          <a:stretch>
            <a:fillRect/>
          </a:stretch>
        </p:blipFill>
        <p:spPr>
          <a:xfrm flipH="1">
            <a:off x="9322796" y="5391540"/>
            <a:ext cx="2855952" cy="1334540"/>
          </a:xfrm>
          <a:prstGeom prst="rect">
            <a:avLst/>
          </a:prstGeom>
        </p:spPr>
      </p:pic>
      <p:pic>
        <p:nvPicPr>
          <p:cNvPr id="11" name="图片 10" descr="南科大-树德书院"/>
          <p:cNvPicPr>
            <a:picLocks noChangeAspect="1"/>
          </p:cNvPicPr>
          <p:nvPr/>
        </p:nvPicPr>
        <p:blipFill rotWithShape="1">
          <a:blip r:embed="rId7"/>
          <a:srcRect l="-31802" r="31802"/>
          <a:stretch>
            <a:fillRect/>
          </a:stretch>
        </p:blipFill>
        <p:spPr>
          <a:xfrm>
            <a:off x="8464550" y="169545"/>
            <a:ext cx="3395980" cy="537210"/>
          </a:xfrm>
          <a:prstGeom prst="rect">
            <a:avLst/>
          </a:prstGeom>
        </p:spPr>
      </p:pic>
      <p:sp>
        <p:nvSpPr>
          <p:cNvPr id="15" name="文本框 14"/>
          <p:cNvSpPr txBox="1"/>
          <p:nvPr/>
        </p:nvSpPr>
        <p:spPr>
          <a:xfrm>
            <a:off x="705484" y="544830"/>
            <a:ext cx="7495801" cy="460375"/>
          </a:xfrm>
          <a:prstGeom prst="rect">
            <a:avLst/>
          </a:prstGeom>
          <a:noFill/>
        </p:spPr>
        <p:txBody>
          <a:bodyPr wrap="square" rtlCol="0">
            <a:spAutoFit/>
          </a:bodyPr>
          <a:lstStyle/>
          <a:p>
            <a:r>
              <a:rPr lang="en-US" altLang="zh-CN" sz="2400" b="1" dirty="0">
                <a:latin typeface="微软雅黑" panose="020B0503020204020204" charset="-122"/>
                <a:ea typeface="微软雅黑" panose="020B0503020204020204" charset="-122"/>
              </a:rPr>
              <a:t>Cassie </a:t>
            </a:r>
            <a:r>
              <a:rPr lang="zh-CN" altLang="en-US" sz="2400" b="1" dirty="0">
                <a:latin typeface="微软雅黑" panose="020B0503020204020204" charset="-122"/>
                <a:ea typeface="微软雅黑" panose="020B0503020204020204" charset="-122"/>
              </a:rPr>
              <a:t>的运动控制</a:t>
            </a:r>
          </a:p>
        </p:txBody>
      </p:sp>
      <p:sp>
        <p:nvSpPr>
          <p:cNvPr id="4" name="灯片编号占位符 3"/>
          <p:cNvSpPr>
            <a:spLocks noGrp="1"/>
          </p:cNvSpPr>
          <p:nvPr>
            <p:ph type="sldNum" sz="quarter" idx="12"/>
          </p:nvPr>
        </p:nvSpPr>
        <p:spPr/>
        <p:txBody>
          <a:bodyPr/>
          <a:lstStyle/>
          <a:p>
            <a:fld id="{1D393944-DC62-4081-86B4-76E5FCA2F9B8}" type="slidenum">
              <a:rPr lang="zh-CN" altLang="en-US" smtClean="0"/>
              <a:t>16</a:t>
            </a:fld>
            <a:endParaRPr lang="zh-CN" altLang="en-US"/>
          </a:p>
        </p:txBody>
      </p:sp>
      <p:sp>
        <p:nvSpPr>
          <p:cNvPr id="26" name="文本框 25"/>
          <p:cNvSpPr txBox="1"/>
          <p:nvPr/>
        </p:nvSpPr>
        <p:spPr>
          <a:xfrm>
            <a:off x="439420" y="1567815"/>
            <a:ext cx="5165090" cy="1322070"/>
          </a:xfrm>
          <a:prstGeom prst="rect">
            <a:avLst/>
          </a:prstGeom>
          <a:noFill/>
        </p:spPr>
        <p:txBody>
          <a:bodyPr wrap="square" rtlCol="0">
            <a:spAutoFit/>
          </a:bodyPr>
          <a:lstStyle/>
          <a:p>
            <a:pPr indent="0">
              <a:buNone/>
            </a:pPr>
            <a:endParaRPr lang="zh-CN" altLang="en-US" sz="2000" b="1">
              <a:latin typeface="等线" panose="02010600030101010101" charset="-122"/>
              <a:ea typeface="等线" panose="02010600030101010101" charset="-122"/>
              <a:cs typeface="等线" panose="02010600030101010101" charset="-122"/>
            </a:endParaRPr>
          </a:p>
          <a:p>
            <a:pPr marL="457200" indent="-457200">
              <a:buAutoNum type="arabicPeriod"/>
            </a:pPr>
            <a:endParaRPr lang="zh-CN" altLang="en-US" sz="2000" b="1">
              <a:latin typeface="等线" panose="02010600030101010101" charset="-122"/>
              <a:ea typeface="等线" panose="02010600030101010101" charset="-122"/>
              <a:cs typeface="等线" panose="02010600030101010101" charset="-122"/>
            </a:endParaRPr>
          </a:p>
          <a:p>
            <a:pPr marL="457200" indent="-457200">
              <a:buAutoNum type="arabicPeriod"/>
            </a:pPr>
            <a:endParaRPr lang="zh-CN" altLang="en-US" sz="2000" b="1">
              <a:latin typeface="等线" panose="02010600030101010101" charset="-122"/>
              <a:ea typeface="等线" panose="02010600030101010101" charset="-122"/>
              <a:cs typeface="等线" panose="02010600030101010101" charset="-122"/>
            </a:endParaRPr>
          </a:p>
          <a:p>
            <a:pPr marL="457200" indent="-457200">
              <a:buAutoNum type="arabicPeriod"/>
            </a:pPr>
            <a:endParaRPr lang="zh-CN" altLang="en-US" sz="2000" b="1">
              <a:latin typeface="等线" panose="02010600030101010101" charset="-122"/>
              <a:ea typeface="等线" panose="02010600030101010101" charset="-122"/>
              <a:cs typeface="等线" panose="02010600030101010101" charset="-122"/>
            </a:endParaRPr>
          </a:p>
        </p:txBody>
      </p:sp>
      <p:pic>
        <p:nvPicPr>
          <p:cNvPr id="27" name="图片 26"/>
          <p:cNvPicPr>
            <a:picLocks noChangeAspect="1"/>
          </p:cNvPicPr>
          <p:nvPr/>
        </p:nvPicPr>
        <p:blipFill>
          <a:blip r:embed="rId8"/>
          <a:stretch>
            <a:fillRect/>
          </a:stretch>
        </p:blipFill>
        <p:spPr>
          <a:xfrm>
            <a:off x="6573520" y="1617345"/>
            <a:ext cx="5104130" cy="2863215"/>
          </a:xfrm>
          <a:prstGeom prst="rect">
            <a:avLst/>
          </a:prstGeom>
        </p:spPr>
      </p:pic>
      <p:sp>
        <p:nvSpPr>
          <p:cNvPr id="28" name="文本框 27"/>
          <p:cNvSpPr txBox="1"/>
          <p:nvPr/>
        </p:nvSpPr>
        <p:spPr>
          <a:xfrm>
            <a:off x="513080" y="1242695"/>
            <a:ext cx="5165090" cy="4092575"/>
          </a:xfrm>
          <a:prstGeom prst="rect">
            <a:avLst/>
          </a:prstGeom>
          <a:noFill/>
        </p:spPr>
        <p:txBody>
          <a:bodyPr wrap="square" rtlCol="0">
            <a:spAutoFit/>
          </a:bodyPr>
          <a:lstStyle/>
          <a:p>
            <a:pPr indent="0" fontAlgn="auto">
              <a:lnSpc>
                <a:spcPct val="150000"/>
              </a:lnSpc>
              <a:buNone/>
            </a:pPr>
            <a:r>
              <a:rPr lang="en-US" altLang="zh-CN" sz="2000" b="1">
                <a:latin typeface="等线" panose="02010600030101010101" charset="-122"/>
                <a:ea typeface="等线" panose="02010600030101010101" charset="-122"/>
                <a:cs typeface="等线" panose="02010600030101010101" charset="-122"/>
              </a:rPr>
              <a:t>cassie</a:t>
            </a:r>
            <a:r>
              <a:rPr lang="zh-CN" altLang="en-US" sz="2000" b="1">
                <a:latin typeface="等线" panose="02010600030101010101" charset="-122"/>
                <a:ea typeface="等线" panose="02010600030101010101" charset="-122"/>
                <a:cs typeface="等线" panose="02010600030101010101" charset="-122"/>
              </a:rPr>
              <a:t>的控制采用了一个已经优化并生成好的</a:t>
            </a:r>
            <a:r>
              <a:rPr lang="en-US" altLang="zh-CN" sz="2000" b="1">
                <a:latin typeface="等线" panose="02010600030101010101" charset="-122"/>
                <a:ea typeface="等线" panose="02010600030101010101" charset="-122"/>
                <a:cs typeface="等线" panose="02010600030101010101" charset="-122"/>
              </a:rPr>
              <a:t>gait library</a:t>
            </a:r>
            <a:r>
              <a:rPr lang="zh-CN" altLang="en-US" sz="2000" b="1">
                <a:latin typeface="等线" panose="02010600030101010101" charset="-122"/>
                <a:ea typeface="等线" panose="02010600030101010101" charset="-122"/>
                <a:cs typeface="等线" panose="02010600030101010101" charset="-122"/>
              </a:rPr>
              <a:t>，通过读取机器人的输出量，来判断当前状态在</a:t>
            </a:r>
            <a:r>
              <a:rPr lang="en-US" altLang="zh-CN" sz="2000" b="1">
                <a:latin typeface="等线" panose="02010600030101010101" charset="-122"/>
                <a:ea typeface="等线" panose="02010600030101010101" charset="-122"/>
                <a:cs typeface="等线" panose="02010600030101010101" charset="-122"/>
              </a:rPr>
              <a:t>gait library</a:t>
            </a:r>
            <a:r>
              <a:rPr lang="zh-CN" altLang="en-US" sz="2000" b="1">
                <a:latin typeface="等线" panose="02010600030101010101" charset="-122"/>
                <a:ea typeface="等线" panose="02010600030101010101" charset="-122"/>
                <a:cs typeface="等线" panose="02010600030101010101" charset="-122"/>
              </a:rPr>
              <a:t>上矢状面上的位置，再与期望速度共同计算得出</a:t>
            </a:r>
            <a:r>
              <a:rPr lang="en-US" altLang="zh-CN" sz="2000" b="1">
                <a:latin typeface="等线" panose="02010600030101010101" charset="-122"/>
                <a:ea typeface="等线" panose="02010600030101010101" charset="-122"/>
                <a:cs typeface="等线" panose="02010600030101010101" charset="-122"/>
              </a:rPr>
              <a:t>      </a:t>
            </a:r>
            <a:r>
              <a:rPr lang="zh-CN" altLang="en-US" sz="2000" b="1">
                <a:latin typeface="等线" panose="02010600030101010101" charset="-122"/>
                <a:ea typeface="等线" panose="02010600030101010101" charset="-122"/>
                <a:cs typeface="等线" panose="02010600030101010101" charset="-122"/>
              </a:rPr>
              <a:t>，最后通过</a:t>
            </a:r>
            <a:r>
              <a:rPr lang="en-US" altLang="zh-CN" sz="2000" b="1">
                <a:latin typeface="等线" panose="02010600030101010101" charset="-122"/>
                <a:ea typeface="等线" panose="02010600030101010101" charset="-122"/>
                <a:cs typeface="等线" panose="02010600030101010101" charset="-122"/>
              </a:rPr>
              <a:t>PD</a:t>
            </a:r>
            <a:r>
              <a:rPr lang="zh-CN" altLang="en-US" sz="2000" b="1">
                <a:latin typeface="等线" panose="02010600030101010101" charset="-122"/>
                <a:ea typeface="等线" panose="02010600030101010101" charset="-122"/>
                <a:cs typeface="等线" panose="02010600030101010101" charset="-122"/>
              </a:rPr>
              <a:t>控制器控制</a:t>
            </a:r>
            <a:r>
              <a:rPr lang="en-US" altLang="zh-CN" sz="2000" b="1">
                <a:latin typeface="等线" panose="02010600030101010101" charset="-122"/>
                <a:ea typeface="等线" panose="02010600030101010101" charset="-122"/>
                <a:cs typeface="等线" panose="02010600030101010101" charset="-122"/>
              </a:rPr>
              <a:t>cassie</a:t>
            </a:r>
            <a:r>
              <a:rPr lang="zh-CN" altLang="en-US" sz="2000" b="1">
                <a:latin typeface="等线" panose="02010600030101010101" charset="-122"/>
                <a:ea typeface="等线" panose="02010600030101010101" charset="-122"/>
                <a:cs typeface="等线" panose="02010600030101010101" charset="-122"/>
              </a:rPr>
              <a:t>的行走</a:t>
            </a:r>
          </a:p>
          <a:p>
            <a:pPr indent="0" fontAlgn="auto">
              <a:lnSpc>
                <a:spcPct val="150000"/>
              </a:lnSpc>
              <a:buNone/>
            </a:pPr>
            <a:endParaRPr lang="zh-CN" altLang="en-US" sz="2000" b="1">
              <a:latin typeface="等线" panose="02010600030101010101" charset="-122"/>
              <a:ea typeface="等线" panose="02010600030101010101" charset="-122"/>
              <a:cs typeface="等线" panose="02010600030101010101" charset="-122"/>
            </a:endParaRPr>
          </a:p>
          <a:p>
            <a:pPr marL="457200" indent="-457200" fontAlgn="auto">
              <a:lnSpc>
                <a:spcPct val="150000"/>
              </a:lnSpc>
              <a:buAutoNum type="arabicPeriod"/>
            </a:pPr>
            <a:endParaRPr lang="zh-CN" altLang="en-US" sz="2000" b="1">
              <a:latin typeface="等线" panose="02010600030101010101" charset="-122"/>
              <a:ea typeface="等线" panose="02010600030101010101" charset="-122"/>
              <a:cs typeface="等线" panose="02010600030101010101" charset="-122"/>
            </a:endParaRPr>
          </a:p>
          <a:p>
            <a:pPr marL="457200" indent="-457200" fontAlgn="auto">
              <a:lnSpc>
                <a:spcPct val="150000"/>
              </a:lnSpc>
              <a:buAutoNum type="arabicPeriod"/>
            </a:pPr>
            <a:endParaRPr lang="zh-CN" altLang="en-US" sz="2000" b="1">
              <a:latin typeface="等线" panose="02010600030101010101" charset="-122"/>
              <a:ea typeface="等线" panose="02010600030101010101" charset="-122"/>
              <a:cs typeface="等线" panose="02010600030101010101" charset="-122"/>
            </a:endParaRPr>
          </a:p>
          <a:p>
            <a:pPr marL="457200" indent="-457200">
              <a:buAutoNum type="arabicPeriod"/>
            </a:pPr>
            <a:endParaRPr lang="zh-CN" altLang="en-US" sz="2000" b="1">
              <a:latin typeface="等线" panose="02010600030101010101" charset="-122"/>
              <a:ea typeface="等线" panose="02010600030101010101" charset="-122"/>
              <a:cs typeface="等线" panose="02010600030101010101" charset="-122"/>
            </a:endParaRPr>
          </a:p>
        </p:txBody>
      </p:sp>
      <mc:AlternateContent xmlns:mc="http://schemas.openxmlformats.org/markup-compatibility/2006" xmlns:a14="http://schemas.microsoft.com/office/drawing/2010/main">
        <mc:Choice Requires="a14">
          <p:sp>
            <p:nvSpPr>
              <p:cNvPr id="30" name="文本框 29"/>
              <p:cNvSpPr txBox="1"/>
              <p:nvPr/>
            </p:nvSpPr>
            <p:spPr>
              <a:xfrm>
                <a:off x="4378896" y="2752026"/>
                <a:ext cx="543560" cy="377190"/>
              </a:xfrm>
              <a:prstGeom prst="rect">
                <a:avLst/>
              </a:prstGeom>
              <a:noFill/>
            </p:spPr>
            <p:txBody>
              <a:bodyPr wrap="none" rtlCol="0" anchor="t">
                <a:spAutoFit/>
              </a:bodyPr>
              <a:lstStyle/>
              <a:p>
                <a:pPr algn="l"/>
                <a14:m>
                  <m:oMathPara xmlns:m="http://schemas.openxmlformats.org/officeDocument/2006/math">
                    <m:oMathParaPr>
                      <m:jc m:val="centerGroup"/>
                    </m:oMathParaPr>
                    <m:oMath xmlns:m="http://schemas.openxmlformats.org/officeDocument/2006/math">
                      <m:acc>
                        <m:accPr>
                          <m:chr m:val="̃"/>
                          <m:ctrlPr>
                            <a:rPr lang="en-US" altLang="zh-CN" i="1">
                              <a:latin typeface="Cambria Math" panose="02040503050406030204" pitchFamily="18" charset="0"/>
                              <a:cs typeface="Cambria Math" panose="02040503050406030204" charset="0"/>
                            </a:rPr>
                          </m:ctrlPr>
                        </m:accPr>
                        <m:e>
                          <m:sSub>
                            <m:sSubPr>
                              <m:ctrlPr>
                                <a:rPr lang="en-US" altLang="zh-CN" i="1">
                                  <a:latin typeface="Cambria Math" panose="02040503050406030204" pitchFamily="18" charset="0"/>
                                  <a:cs typeface="Cambria Math" panose="02040503050406030204" charset="0"/>
                                </a:rPr>
                              </m:ctrlPr>
                            </m:sSubPr>
                            <m:e>
                              <m:r>
                                <a:rPr lang="en-US" altLang="zh-CN" i="1">
                                  <a:latin typeface="Cambria Math" panose="02040503050406030204" charset="0"/>
                                  <a:cs typeface="Cambria Math" panose="02040503050406030204" charset="0"/>
                                </a:rPr>
                                <m:t>h</m:t>
                              </m:r>
                            </m:e>
                            <m:sub>
                              <m:r>
                                <a:rPr lang="en-US" altLang="zh-CN" i="1">
                                  <a:latin typeface="Cambria Math" panose="02040503050406030204" charset="0"/>
                                  <a:cs typeface="Cambria Math" panose="02040503050406030204" charset="0"/>
                                </a:rPr>
                                <m:t>𝑑</m:t>
                              </m:r>
                            </m:sub>
                          </m:sSub>
                        </m:e>
                      </m:acc>
                    </m:oMath>
                  </m:oMathPara>
                </a14:m>
                <a:endParaRPr lang="en-US" altLang="zh-CN" i="1">
                  <a:latin typeface="Cambria Math" panose="02040503050406030204" charset="0"/>
                  <a:cs typeface="Cambria Math" panose="02040503050406030204" charset="0"/>
                </a:endParaRPr>
              </a:p>
            </p:txBody>
          </p:sp>
        </mc:Choice>
        <mc:Fallback xmlns="">
          <p:sp>
            <p:nvSpPr>
              <p:cNvPr id="30" name="文本框 29"/>
              <p:cNvSpPr txBox="1">
                <a:spLocks noRot="1" noChangeAspect="1" noMove="1" noResize="1" noEditPoints="1" noAdjustHandles="1" noChangeArrowheads="1" noChangeShapeType="1" noTextEdit="1"/>
              </p:cNvSpPr>
              <p:nvPr/>
            </p:nvSpPr>
            <p:spPr>
              <a:xfrm>
                <a:off x="4378896" y="2752026"/>
                <a:ext cx="543560" cy="377190"/>
              </a:xfrm>
              <a:prstGeom prst="rect">
                <a:avLst/>
              </a:prstGeom>
              <a:blipFill rotWithShape="1">
                <a:blip r:embed="rId9"/>
                <a:stretch>
                  <a:fillRect l="-105" t="-151" r="105" b="151"/>
                </a:stretch>
              </a:blipFill>
            </p:spPr>
            <p:txBody>
              <a:bodyPr/>
              <a:lstStyle/>
              <a:p>
                <a:r>
                  <a:rPr lang="zh-CN" altLang="en-US">
                    <a:noFill/>
                  </a:rPr>
                  <a:t> </a:t>
                </a:r>
              </a:p>
            </p:txBody>
          </p:sp>
        </mc:Fallback>
      </mc:AlternateContent>
    </p:spTree>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83" y="4877075"/>
            <a:ext cx="12192000" cy="1980925"/>
          </a:xfrm>
          <a:prstGeom prst="rect">
            <a:avLst/>
          </a:prstGeom>
        </p:spPr>
      </p:pic>
      <p:pic>
        <p:nvPicPr>
          <p:cNvPr id="8" name="图片 7"/>
          <p:cNvPicPr>
            <a:picLocks noChangeAspect="1"/>
          </p:cNvPicPr>
          <p:nvPr/>
        </p:nvPicPr>
        <p:blipFill>
          <a:blip r:embed="rId3"/>
          <a:stretch>
            <a:fillRect/>
          </a:stretch>
        </p:blipFill>
        <p:spPr>
          <a:xfrm>
            <a:off x="439676" y="307638"/>
            <a:ext cx="265554" cy="934751"/>
          </a:xfrm>
          <a:prstGeom prst="rect">
            <a:avLst/>
          </a:prstGeom>
        </p:spPr>
      </p:pic>
      <p:pic>
        <p:nvPicPr>
          <p:cNvPr id="9" name="图片 8"/>
          <p:cNvPicPr>
            <a:picLocks noChangeAspect="1"/>
          </p:cNvPicPr>
          <p:nvPr/>
        </p:nvPicPr>
        <p:blipFill>
          <a:blip r:embed="rId4">
            <a:extLst>
              <a:ext uri="{BEBA8EAE-BF5A-486C-A8C5-ECC9F3942E4B}">
                <a14:imgProps xmlns:a14="http://schemas.microsoft.com/office/drawing/2010/main">
                  <a14:imgLayer r:embed="rId5">
                    <a14:imgEffect>
                      <a14:saturation sat="300000"/>
                    </a14:imgEffect>
                    <a14:imgEffect>
                      <a14:sharpenSoften amount="80000"/>
                    </a14:imgEffect>
                  </a14:imgLayer>
                </a14:imgProps>
              </a:ext>
            </a:extLst>
          </a:blip>
          <a:stretch>
            <a:fillRect/>
          </a:stretch>
        </p:blipFill>
        <p:spPr>
          <a:xfrm>
            <a:off x="-22104" y="5391540"/>
            <a:ext cx="5018936" cy="1334540"/>
          </a:xfrm>
          <a:prstGeom prst="rect">
            <a:avLst/>
          </a:prstGeom>
        </p:spPr>
      </p:pic>
      <p:pic>
        <p:nvPicPr>
          <p:cNvPr id="7" name="图片 6"/>
          <p:cNvPicPr>
            <a:picLocks noChangeAspect="1"/>
          </p:cNvPicPr>
          <p:nvPr/>
        </p:nvPicPr>
        <p:blipFill rotWithShape="1">
          <a:blip r:embed="rId4">
            <a:extLst>
              <a:ext uri="{BEBA8EAE-BF5A-486C-A8C5-ECC9F3942E4B}">
                <a14:imgProps xmlns:a14="http://schemas.microsoft.com/office/drawing/2010/main">
                  <a14:imgLayer r:embed="rId5">
                    <a14:imgEffect>
                      <a14:saturation sat="300000"/>
                    </a14:imgEffect>
                    <a14:imgEffect>
                      <a14:sharpenSoften amount="80000"/>
                    </a14:imgEffect>
                  </a14:imgLayer>
                </a14:imgProps>
              </a:ext>
            </a:extLst>
          </a:blip>
          <a:srcRect l="13807"/>
          <a:stretch>
            <a:fillRect/>
          </a:stretch>
        </p:blipFill>
        <p:spPr>
          <a:xfrm>
            <a:off x="4996832" y="5391540"/>
            <a:ext cx="4325964" cy="1334540"/>
          </a:xfrm>
          <a:prstGeom prst="rect">
            <a:avLst/>
          </a:prstGeom>
        </p:spPr>
      </p:pic>
      <p:pic>
        <p:nvPicPr>
          <p:cNvPr id="10" name="图片 9"/>
          <p:cNvPicPr>
            <a:picLocks noChangeAspect="1"/>
          </p:cNvPicPr>
          <p:nvPr/>
        </p:nvPicPr>
        <p:blipFill rotWithShape="1">
          <a:blip r:embed="rId4">
            <a:extLst>
              <a:ext uri="{BEBA8EAE-BF5A-486C-A8C5-ECC9F3942E4B}">
                <a14:imgProps xmlns:a14="http://schemas.microsoft.com/office/drawing/2010/main">
                  <a14:imgLayer r:embed="rId5">
                    <a14:imgEffect>
                      <a14:saturation sat="300000"/>
                    </a14:imgEffect>
                    <a14:imgEffect>
                      <a14:sharpenSoften amount="80000"/>
                    </a14:imgEffect>
                  </a14:imgLayer>
                </a14:imgProps>
              </a:ext>
            </a:extLst>
          </a:blip>
          <a:srcRect l="11337" r="31759"/>
          <a:stretch>
            <a:fillRect/>
          </a:stretch>
        </p:blipFill>
        <p:spPr>
          <a:xfrm flipH="1">
            <a:off x="9322796" y="5391540"/>
            <a:ext cx="2855952" cy="1334540"/>
          </a:xfrm>
          <a:prstGeom prst="rect">
            <a:avLst/>
          </a:prstGeom>
        </p:spPr>
      </p:pic>
      <p:pic>
        <p:nvPicPr>
          <p:cNvPr id="11" name="图片 10" descr="南科大-树德书院"/>
          <p:cNvPicPr>
            <a:picLocks noChangeAspect="1"/>
          </p:cNvPicPr>
          <p:nvPr/>
        </p:nvPicPr>
        <p:blipFill rotWithShape="1">
          <a:blip r:embed="rId6"/>
          <a:srcRect l="-31802" r="31802"/>
          <a:stretch>
            <a:fillRect/>
          </a:stretch>
        </p:blipFill>
        <p:spPr>
          <a:xfrm>
            <a:off x="8464550" y="169545"/>
            <a:ext cx="3395980" cy="537210"/>
          </a:xfrm>
          <a:prstGeom prst="rect">
            <a:avLst/>
          </a:prstGeom>
        </p:spPr>
      </p:pic>
      <p:sp>
        <p:nvSpPr>
          <p:cNvPr id="15" name="文本框 14"/>
          <p:cNvSpPr txBox="1"/>
          <p:nvPr/>
        </p:nvSpPr>
        <p:spPr>
          <a:xfrm>
            <a:off x="705484" y="473710"/>
            <a:ext cx="7495801" cy="829945"/>
          </a:xfrm>
          <a:prstGeom prst="rect">
            <a:avLst/>
          </a:prstGeom>
          <a:noFill/>
        </p:spPr>
        <p:txBody>
          <a:bodyPr wrap="square" rtlCol="0">
            <a:spAutoFit/>
          </a:bodyPr>
          <a:lstStyle>
            <a:defPPr>
              <a:defRPr lang="zh-CN"/>
            </a:defPPr>
            <a:lvl1pPr>
              <a:defRPr sz="2400" b="1">
                <a:latin typeface="微软雅黑" panose="020B0503020204020204" charset="-122"/>
                <a:ea typeface="微软雅黑" panose="020B0503020204020204" charset="-122"/>
              </a:defRPr>
            </a:lvl1pPr>
          </a:lstStyle>
          <a:p>
            <a:r>
              <a:rPr lang="en-GB" dirty="0" err="1">
                <a:sym typeface="+mn-ea"/>
              </a:rPr>
              <a:t>移动机器人路径规划算法</a:t>
            </a:r>
            <a:endParaRPr dirty="0"/>
          </a:p>
          <a:p>
            <a:endParaRPr lang="en-US" altLang="zh-CN" dirty="0"/>
          </a:p>
        </p:txBody>
      </p:sp>
      <p:sp>
        <p:nvSpPr>
          <p:cNvPr id="4" name="灯片编号占位符 3"/>
          <p:cNvSpPr>
            <a:spLocks noGrp="1"/>
          </p:cNvSpPr>
          <p:nvPr>
            <p:ph type="sldNum" sz="quarter" idx="12"/>
          </p:nvPr>
        </p:nvSpPr>
        <p:spPr/>
        <p:txBody>
          <a:bodyPr/>
          <a:lstStyle/>
          <a:p>
            <a:fld id="{1D393944-DC62-4081-86B4-76E5FCA2F9B8}" type="slidenum">
              <a:rPr lang="zh-CN" altLang="en-US" smtClean="0"/>
              <a:t>17</a:t>
            </a:fld>
            <a:endParaRPr lang="zh-CN" altLang="en-US"/>
          </a:p>
        </p:txBody>
      </p:sp>
      <p:grpSp>
        <p:nvGrpSpPr>
          <p:cNvPr id="2" name="组合 1"/>
          <p:cNvGrpSpPr/>
          <p:nvPr/>
        </p:nvGrpSpPr>
        <p:grpSpPr>
          <a:xfrm>
            <a:off x="1684865" y="1538173"/>
            <a:ext cx="8822269" cy="4335772"/>
            <a:chOff x="1747119" y="1821620"/>
            <a:chExt cx="7844370" cy="3756541"/>
          </a:xfrm>
        </p:grpSpPr>
        <p:sp>
          <p:nvSpPr>
            <p:cNvPr id="98" name="Google Shape;98;p18"/>
            <p:cNvSpPr/>
            <p:nvPr/>
          </p:nvSpPr>
          <p:spPr>
            <a:xfrm>
              <a:off x="4756566" y="1821620"/>
              <a:ext cx="1825500" cy="525300"/>
            </a:xfrm>
            <a:prstGeom prst="rect">
              <a:avLst/>
            </a:prstGeom>
            <a:solidFill>
              <a:srgbClr val="155B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dirty="0" err="1">
                  <a:solidFill>
                    <a:srgbClr val="FFFFFF"/>
                  </a:solidFill>
                  <a:latin typeface="Roboto" panose="02000000000000000000"/>
                  <a:ea typeface="Roboto" panose="02000000000000000000"/>
                  <a:cs typeface="Roboto" panose="02000000000000000000"/>
                  <a:sym typeface="Roboto" panose="02000000000000000000"/>
                </a:rPr>
                <a:t>移动机器人路径规划</a:t>
              </a:r>
              <a:endParaRPr sz="1600" dirty="0">
                <a:solidFill>
                  <a:srgbClr val="FFFFFF"/>
                </a:solidFill>
              </a:endParaRPr>
            </a:p>
          </p:txBody>
        </p:sp>
        <p:sp>
          <p:nvSpPr>
            <p:cNvPr id="99" name="Google Shape;99;p18"/>
            <p:cNvSpPr/>
            <p:nvPr/>
          </p:nvSpPr>
          <p:spPr>
            <a:xfrm>
              <a:off x="2750218" y="2813392"/>
              <a:ext cx="1825500" cy="525300"/>
            </a:xfrm>
            <a:prstGeom prst="rect">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a:solidFill>
                    <a:srgbClr val="FFFFFF"/>
                  </a:solidFill>
                  <a:latin typeface="Roboto" panose="02000000000000000000"/>
                  <a:ea typeface="Roboto" panose="02000000000000000000"/>
                  <a:cs typeface="Roboto" panose="02000000000000000000"/>
                  <a:sym typeface="Roboto" panose="02000000000000000000"/>
                </a:rPr>
                <a:t>全局规划</a:t>
              </a:r>
              <a:endParaRPr sz="1600">
                <a:solidFill>
                  <a:srgbClr val="FFFFFF"/>
                </a:solidFill>
                <a:latin typeface="Roboto" panose="02000000000000000000"/>
                <a:ea typeface="Roboto" panose="02000000000000000000"/>
                <a:cs typeface="Roboto" panose="02000000000000000000"/>
                <a:sym typeface="Roboto" panose="02000000000000000000"/>
              </a:endParaRPr>
            </a:p>
          </p:txBody>
        </p:sp>
        <p:sp>
          <p:nvSpPr>
            <p:cNvPr id="100" name="Google Shape;100;p18"/>
            <p:cNvSpPr/>
            <p:nvPr/>
          </p:nvSpPr>
          <p:spPr>
            <a:xfrm>
              <a:off x="6762802" y="2813392"/>
              <a:ext cx="1825500" cy="525300"/>
            </a:xfrm>
            <a:prstGeom prst="rect">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a:solidFill>
                    <a:srgbClr val="FFFFFF"/>
                  </a:solidFill>
                  <a:latin typeface="Roboto" panose="02000000000000000000"/>
                  <a:ea typeface="Roboto" panose="02000000000000000000"/>
                  <a:cs typeface="Roboto" panose="02000000000000000000"/>
                  <a:sym typeface="Roboto" panose="02000000000000000000"/>
                </a:rPr>
                <a:t>局部规划</a:t>
              </a:r>
              <a:endParaRPr sz="1600">
                <a:solidFill>
                  <a:srgbClr val="FFFFFF"/>
                </a:solidFill>
              </a:endParaRPr>
            </a:p>
          </p:txBody>
        </p:sp>
        <p:sp>
          <p:nvSpPr>
            <p:cNvPr id="101" name="Google Shape;101;p18"/>
            <p:cNvSpPr/>
            <p:nvPr/>
          </p:nvSpPr>
          <p:spPr>
            <a:xfrm>
              <a:off x="7765989" y="3728756"/>
              <a:ext cx="1825500" cy="525300"/>
            </a:xfrm>
            <a:prstGeom prst="rect">
              <a:avLst/>
            </a:prstGeom>
            <a:solidFill>
              <a:srgbClr val="249C9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a:solidFill>
                    <a:srgbClr val="FFFFFF"/>
                  </a:solidFill>
                  <a:latin typeface="Roboto" panose="02000000000000000000"/>
                  <a:ea typeface="Roboto" panose="02000000000000000000"/>
                  <a:cs typeface="Roboto" panose="02000000000000000000"/>
                  <a:sym typeface="Roboto" panose="02000000000000000000"/>
                </a:rPr>
                <a:t>人工势场算法</a:t>
              </a:r>
              <a:endParaRPr sz="1600">
                <a:solidFill>
                  <a:srgbClr val="FFFFFF"/>
                </a:solidFill>
              </a:endParaRPr>
            </a:p>
          </p:txBody>
        </p:sp>
        <p:sp>
          <p:nvSpPr>
            <p:cNvPr id="102" name="Google Shape;102;p18"/>
            <p:cNvSpPr/>
            <p:nvPr/>
          </p:nvSpPr>
          <p:spPr>
            <a:xfrm>
              <a:off x="5759703" y="3728756"/>
              <a:ext cx="1825500" cy="525300"/>
            </a:xfrm>
            <a:prstGeom prst="rect">
              <a:avLst/>
            </a:prstGeom>
            <a:solidFill>
              <a:srgbClr val="249C9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a:solidFill>
                    <a:srgbClr val="FFFFFF"/>
                  </a:solidFill>
                  <a:latin typeface="Roboto" panose="02000000000000000000"/>
                  <a:ea typeface="Roboto" panose="02000000000000000000"/>
                  <a:cs typeface="Roboto" panose="02000000000000000000"/>
                  <a:sym typeface="Roboto" panose="02000000000000000000"/>
                </a:rPr>
                <a:t>模拟退火算法</a:t>
              </a:r>
              <a:endParaRPr sz="1600">
                <a:solidFill>
                  <a:srgbClr val="FFFFFF"/>
                </a:solidFill>
              </a:endParaRPr>
            </a:p>
          </p:txBody>
        </p:sp>
        <p:sp>
          <p:nvSpPr>
            <p:cNvPr id="103" name="Google Shape;103;p18"/>
            <p:cNvSpPr/>
            <p:nvPr/>
          </p:nvSpPr>
          <p:spPr>
            <a:xfrm>
              <a:off x="3753405" y="3728756"/>
              <a:ext cx="1825500" cy="525300"/>
            </a:xfrm>
            <a:prstGeom prst="rect">
              <a:avLst/>
            </a:prstGeom>
            <a:solidFill>
              <a:srgbClr val="249C9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a:solidFill>
                    <a:srgbClr val="FFFFFF"/>
                  </a:solidFill>
                  <a:latin typeface="Roboto" panose="02000000000000000000"/>
                  <a:ea typeface="Roboto" panose="02000000000000000000"/>
                  <a:cs typeface="Roboto" panose="02000000000000000000"/>
                  <a:sym typeface="Roboto" panose="02000000000000000000"/>
                </a:rPr>
                <a:t>智能仿生全局规划算法</a:t>
              </a:r>
              <a:endParaRPr sz="1600">
                <a:solidFill>
                  <a:srgbClr val="FFFFFF"/>
                </a:solidFill>
              </a:endParaRPr>
            </a:p>
          </p:txBody>
        </p:sp>
        <p:sp>
          <p:nvSpPr>
            <p:cNvPr id="104" name="Google Shape;104;p18"/>
            <p:cNvSpPr/>
            <p:nvPr/>
          </p:nvSpPr>
          <p:spPr>
            <a:xfrm>
              <a:off x="1747119" y="3728756"/>
              <a:ext cx="1825500" cy="525300"/>
            </a:xfrm>
            <a:prstGeom prst="rect">
              <a:avLst/>
            </a:prstGeom>
            <a:solidFill>
              <a:srgbClr val="249C9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a:solidFill>
                    <a:srgbClr val="FFFFFF"/>
                  </a:solidFill>
                  <a:latin typeface="Roboto" panose="02000000000000000000"/>
                  <a:ea typeface="Roboto" panose="02000000000000000000"/>
                  <a:cs typeface="Roboto" panose="02000000000000000000"/>
                  <a:sym typeface="Roboto" panose="02000000000000000000"/>
                </a:rPr>
                <a:t>传统全局规划路径算法</a:t>
              </a:r>
              <a:endParaRPr sz="1600">
                <a:solidFill>
                  <a:srgbClr val="FFFFFF"/>
                </a:solidFill>
              </a:endParaRPr>
            </a:p>
          </p:txBody>
        </p:sp>
        <p:cxnSp>
          <p:nvCxnSpPr>
            <p:cNvPr id="105" name="Google Shape;105;p18"/>
            <p:cNvCxnSpPr>
              <a:stCxn id="98" idx="2"/>
              <a:endCxn id="100" idx="0"/>
            </p:cNvCxnSpPr>
            <p:nvPr/>
          </p:nvCxnSpPr>
          <p:spPr>
            <a:xfrm rot="-5400000" flipH="1">
              <a:off x="6439116" y="1577120"/>
              <a:ext cx="466500" cy="2006100"/>
            </a:xfrm>
            <a:prstGeom prst="bentConnector3">
              <a:avLst>
                <a:gd name="adj1" fmla="val 49997"/>
              </a:avLst>
            </a:prstGeom>
            <a:noFill/>
            <a:ln w="9525" cap="flat" cmpd="sng">
              <a:solidFill>
                <a:srgbClr val="C2C2C2"/>
              </a:solidFill>
              <a:prstDash val="solid"/>
              <a:round/>
              <a:headEnd type="none" w="sm" len="sm"/>
              <a:tailEnd type="none" w="sm" len="sm"/>
            </a:ln>
          </p:spPr>
        </p:cxnSp>
        <p:cxnSp>
          <p:nvCxnSpPr>
            <p:cNvPr id="106" name="Google Shape;106;p18"/>
            <p:cNvCxnSpPr>
              <a:stCxn id="99" idx="0"/>
              <a:endCxn id="98" idx="2"/>
            </p:cNvCxnSpPr>
            <p:nvPr/>
          </p:nvCxnSpPr>
          <p:spPr>
            <a:xfrm rot="-5400000">
              <a:off x="4432918" y="1576942"/>
              <a:ext cx="466500" cy="2006400"/>
            </a:xfrm>
            <a:prstGeom prst="bentConnector3">
              <a:avLst>
                <a:gd name="adj1" fmla="val 49997"/>
              </a:avLst>
            </a:prstGeom>
            <a:noFill/>
            <a:ln w="9525" cap="flat" cmpd="sng">
              <a:solidFill>
                <a:srgbClr val="C2C2C2"/>
              </a:solidFill>
              <a:prstDash val="solid"/>
              <a:round/>
              <a:headEnd type="none" w="sm" len="sm"/>
              <a:tailEnd type="none" w="sm" len="sm"/>
            </a:ln>
          </p:spPr>
        </p:cxnSp>
        <p:cxnSp>
          <p:nvCxnSpPr>
            <p:cNvPr id="107" name="Google Shape;107;p18"/>
            <p:cNvCxnSpPr>
              <a:stCxn id="99" idx="2"/>
              <a:endCxn id="103" idx="0"/>
            </p:cNvCxnSpPr>
            <p:nvPr/>
          </p:nvCxnSpPr>
          <p:spPr>
            <a:xfrm rot="-5400000" flipH="1">
              <a:off x="3969568" y="3032092"/>
              <a:ext cx="390000" cy="1003200"/>
            </a:xfrm>
            <a:prstGeom prst="bentConnector3">
              <a:avLst>
                <a:gd name="adj1" fmla="val 50008"/>
              </a:avLst>
            </a:prstGeom>
            <a:noFill/>
            <a:ln w="9525" cap="flat" cmpd="sng">
              <a:solidFill>
                <a:srgbClr val="C2C2C2"/>
              </a:solidFill>
              <a:prstDash val="solid"/>
              <a:round/>
              <a:headEnd type="none" w="sm" len="sm"/>
              <a:tailEnd type="none" w="sm" len="sm"/>
            </a:ln>
          </p:spPr>
        </p:cxnSp>
        <p:cxnSp>
          <p:nvCxnSpPr>
            <p:cNvPr id="108" name="Google Shape;108;p18"/>
            <p:cNvCxnSpPr>
              <a:stCxn id="104" idx="0"/>
              <a:endCxn id="99" idx="2"/>
            </p:cNvCxnSpPr>
            <p:nvPr/>
          </p:nvCxnSpPr>
          <p:spPr>
            <a:xfrm rot="-5400000">
              <a:off x="2966469" y="3032156"/>
              <a:ext cx="390000" cy="1003200"/>
            </a:xfrm>
            <a:prstGeom prst="bentConnector3">
              <a:avLst>
                <a:gd name="adj1" fmla="val 50008"/>
              </a:avLst>
            </a:prstGeom>
            <a:noFill/>
            <a:ln w="9525" cap="flat" cmpd="sng">
              <a:solidFill>
                <a:srgbClr val="C2C2C2"/>
              </a:solidFill>
              <a:prstDash val="solid"/>
              <a:round/>
              <a:headEnd type="none" w="sm" len="sm"/>
              <a:tailEnd type="none" w="sm" len="sm"/>
            </a:ln>
          </p:spPr>
        </p:cxnSp>
        <p:cxnSp>
          <p:nvCxnSpPr>
            <p:cNvPr id="109" name="Google Shape;109;p18"/>
            <p:cNvCxnSpPr>
              <a:stCxn id="100" idx="2"/>
              <a:endCxn id="101" idx="0"/>
            </p:cNvCxnSpPr>
            <p:nvPr/>
          </p:nvCxnSpPr>
          <p:spPr>
            <a:xfrm rot="-5400000" flipH="1">
              <a:off x="7982152" y="3032092"/>
              <a:ext cx="390000" cy="1003200"/>
            </a:xfrm>
            <a:prstGeom prst="bentConnector3">
              <a:avLst>
                <a:gd name="adj1" fmla="val 50008"/>
              </a:avLst>
            </a:prstGeom>
            <a:noFill/>
            <a:ln w="9525" cap="flat" cmpd="sng">
              <a:solidFill>
                <a:srgbClr val="C2C2C2"/>
              </a:solidFill>
              <a:prstDash val="solid"/>
              <a:round/>
              <a:headEnd type="none" w="sm" len="sm"/>
              <a:tailEnd type="none" w="sm" len="sm"/>
            </a:ln>
          </p:spPr>
        </p:cxnSp>
        <p:cxnSp>
          <p:nvCxnSpPr>
            <p:cNvPr id="110" name="Google Shape;110;p18"/>
            <p:cNvCxnSpPr>
              <a:stCxn id="102" idx="0"/>
              <a:endCxn id="100" idx="2"/>
            </p:cNvCxnSpPr>
            <p:nvPr/>
          </p:nvCxnSpPr>
          <p:spPr>
            <a:xfrm rot="-5400000">
              <a:off x="6979053" y="3032156"/>
              <a:ext cx="390000" cy="1003200"/>
            </a:xfrm>
            <a:prstGeom prst="bentConnector3">
              <a:avLst>
                <a:gd name="adj1" fmla="val 50008"/>
              </a:avLst>
            </a:prstGeom>
            <a:noFill/>
            <a:ln w="9525" cap="flat" cmpd="sng">
              <a:solidFill>
                <a:srgbClr val="C2C2C2"/>
              </a:solidFill>
              <a:prstDash val="solid"/>
              <a:round/>
              <a:headEnd type="none" w="sm" len="sm"/>
              <a:tailEnd type="none" w="sm" len="sm"/>
            </a:ln>
          </p:spPr>
        </p:cxnSp>
        <p:sp>
          <p:nvSpPr>
            <p:cNvPr id="111" name="Google Shape;111;p18"/>
            <p:cNvSpPr txBox="1"/>
            <p:nvPr/>
          </p:nvSpPr>
          <p:spPr>
            <a:xfrm>
              <a:off x="1928555" y="4424090"/>
              <a:ext cx="1449900"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600">
                <a:latin typeface="Open Sans"/>
                <a:ea typeface="Open Sans"/>
                <a:cs typeface="Open Sans"/>
                <a:sym typeface="Open Sans"/>
              </a:endParaRPr>
            </a:p>
          </p:txBody>
        </p:sp>
        <p:sp>
          <p:nvSpPr>
            <p:cNvPr id="112" name="Google Shape;112;p18"/>
            <p:cNvSpPr txBox="1"/>
            <p:nvPr/>
          </p:nvSpPr>
          <p:spPr>
            <a:xfrm>
              <a:off x="3941230" y="4408640"/>
              <a:ext cx="1449900" cy="1169521"/>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600">
                  <a:latin typeface="Open Sans"/>
                  <a:ea typeface="Open Sans"/>
                  <a:cs typeface="Open Sans"/>
                  <a:sym typeface="Open Sans"/>
                </a:rPr>
                <a:t>蚁群算法</a:t>
              </a:r>
              <a:endParaRPr sz="1600">
                <a:latin typeface="Open Sans"/>
                <a:ea typeface="Open Sans"/>
                <a:cs typeface="Open Sans"/>
                <a:sym typeface="Open Sans"/>
              </a:endParaRPr>
            </a:p>
            <a:p>
              <a:pPr marL="0" lvl="0" indent="0" algn="ctr" rtl="0">
                <a:spcBef>
                  <a:spcPts val="0"/>
                </a:spcBef>
                <a:spcAft>
                  <a:spcPts val="0"/>
                </a:spcAft>
                <a:buNone/>
              </a:pPr>
              <a:r>
                <a:rPr lang="en-GB" sz="1600">
                  <a:latin typeface="Open Sans"/>
                  <a:ea typeface="Open Sans"/>
                  <a:cs typeface="Open Sans"/>
                  <a:sym typeface="Open Sans"/>
                </a:rPr>
                <a:t>遗传算法</a:t>
              </a:r>
              <a:endParaRPr sz="1600">
                <a:latin typeface="Open Sans"/>
                <a:ea typeface="Open Sans"/>
                <a:cs typeface="Open Sans"/>
                <a:sym typeface="Open Sans"/>
              </a:endParaRPr>
            </a:p>
            <a:p>
              <a:pPr marL="0" lvl="0" indent="0" algn="ctr" rtl="0">
                <a:spcBef>
                  <a:spcPts val="0"/>
                </a:spcBef>
                <a:spcAft>
                  <a:spcPts val="0"/>
                </a:spcAft>
                <a:buNone/>
              </a:pPr>
              <a:r>
                <a:rPr lang="en-GB" sz="1600">
                  <a:latin typeface="Open Sans"/>
                  <a:ea typeface="Open Sans"/>
                  <a:cs typeface="Open Sans"/>
                  <a:sym typeface="Open Sans"/>
                </a:rPr>
                <a:t>粒子群算法</a:t>
              </a:r>
              <a:endParaRPr sz="1600">
                <a:latin typeface="Open Sans"/>
                <a:ea typeface="Open Sans"/>
                <a:cs typeface="Open Sans"/>
                <a:sym typeface="Open Sans"/>
              </a:endParaRPr>
            </a:p>
            <a:p>
              <a:pPr marL="0" lvl="0" indent="0" algn="ctr" rtl="0">
                <a:spcBef>
                  <a:spcPts val="0"/>
                </a:spcBef>
                <a:spcAft>
                  <a:spcPts val="0"/>
                </a:spcAft>
                <a:buNone/>
              </a:pPr>
              <a:r>
                <a:rPr lang="en-GB" sz="1600">
                  <a:latin typeface="Open Sans"/>
                  <a:ea typeface="Open Sans"/>
                  <a:cs typeface="Open Sans"/>
                  <a:sym typeface="Open Sans"/>
                </a:rPr>
                <a:t>…</a:t>
              </a:r>
              <a:endParaRPr sz="1600">
                <a:latin typeface="Open Sans"/>
                <a:ea typeface="Open Sans"/>
                <a:cs typeface="Open Sans"/>
                <a:sym typeface="Open Sans"/>
              </a:endParaRPr>
            </a:p>
          </p:txBody>
        </p:sp>
        <p:sp>
          <p:nvSpPr>
            <p:cNvPr id="113" name="Google Shape;113;p18"/>
            <p:cNvSpPr txBox="1"/>
            <p:nvPr/>
          </p:nvSpPr>
          <p:spPr>
            <a:xfrm>
              <a:off x="1934930" y="4408640"/>
              <a:ext cx="1449900" cy="1169521"/>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600" dirty="0">
                  <a:latin typeface="Open Sans"/>
                  <a:ea typeface="Open Sans"/>
                  <a:cs typeface="Open Sans"/>
                  <a:sym typeface="Open Sans"/>
                </a:rPr>
                <a:t>A*</a:t>
              </a:r>
              <a:endParaRPr sz="1600" dirty="0">
                <a:latin typeface="Open Sans"/>
                <a:ea typeface="Open Sans"/>
                <a:cs typeface="Open Sans"/>
                <a:sym typeface="Open Sans"/>
              </a:endParaRPr>
            </a:p>
            <a:p>
              <a:pPr marL="0" lvl="0" indent="0" algn="ctr" rtl="0">
                <a:spcBef>
                  <a:spcPts val="0"/>
                </a:spcBef>
                <a:spcAft>
                  <a:spcPts val="0"/>
                </a:spcAft>
                <a:buNone/>
              </a:pPr>
              <a:r>
                <a:rPr lang="en-GB" sz="1600" dirty="0">
                  <a:latin typeface="Open Sans"/>
                  <a:ea typeface="Open Sans"/>
                  <a:cs typeface="Open Sans"/>
                  <a:sym typeface="Open Sans"/>
                </a:rPr>
                <a:t>Dijkstra</a:t>
              </a:r>
              <a:endParaRPr sz="1600" dirty="0">
                <a:latin typeface="Open Sans"/>
                <a:ea typeface="Open Sans"/>
                <a:cs typeface="Open Sans"/>
                <a:sym typeface="Open Sans"/>
              </a:endParaRPr>
            </a:p>
            <a:p>
              <a:pPr marL="0" lvl="0" indent="0" algn="ctr" rtl="0">
                <a:spcBef>
                  <a:spcPts val="0"/>
                </a:spcBef>
                <a:spcAft>
                  <a:spcPts val="0"/>
                </a:spcAft>
                <a:buNone/>
              </a:pPr>
              <a:r>
                <a:rPr lang="en-GB" sz="1600" dirty="0" err="1">
                  <a:latin typeface="Open Sans"/>
                  <a:ea typeface="Open Sans"/>
                  <a:cs typeface="Open Sans"/>
                  <a:sym typeface="Open Sans"/>
                </a:rPr>
                <a:t>随机搜索树</a:t>
              </a:r>
              <a:endParaRPr sz="1600" dirty="0">
                <a:latin typeface="Open Sans"/>
                <a:ea typeface="Open Sans"/>
                <a:cs typeface="Open Sans"/>
                <a:sym typeface="Open Sans"/>
              </a:endParaRPr>
            </a:p>
            <a:p>
              <a:pPr marL="0" lvl="0" indent="0" algn="ctr" rtl="0">
                <a:spcBef>
                  <a:spcPts val="0"/>
                </a:spcBef>
                <a:spcAft>
                  <a:spcPts val="0"/>
                </a:spcAft>
                <a:buNone/>
              </a:pPr>
              <a:r>
                <a:rPr lang="en-GB" sz="1600" dirty="0">
                  <a:latin typeface="Open Sans"/>
                  <a:ea typeface="Open Sans"/>
                  <a:cs typeface="Open Sans"/>
                  <a:sym typeface="Open Sans"/>
                </a:rPr>
                <a:t>…</a:t>
              </a:r>
              <a:endParaRPr sz="1600" dirty="0">
                <a:latin typeface="Open Sans"/>
                <a:ea typeface="Open Sans"/>
                <a:cs typeface="Open Sans"/>
                <a:sym typeface="Open Sans"/>
              </a:endParaRPr>
            </a:p>
          </p:txBody>
        </p:sp>
      </p:grpSp>
    </p:spTree>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83" y="4895005"/>
            <a:ext cx="12192000" cy="1980925"/>
          </a:xfrm>
          <a:prstGeom prst="rect">
            <a:avLst/>
          </a:prstGeom>
        </p:spPr>
      </p:pic>
      <p:pic>
        <p:nvPicPr>
          <p:cNvPr id="8" name="图片 7"/>
          <p:cNvPicPr>
            <a:picLocks noChangeAspect="1"/>
          </p:cNvPicPr>
          <p:nvPr/>
        </p:nvPicPr>
        <p:blipFill>
          <a:blip r:embed="rId3"/>
          <a:stretch>
            <a:fillRect/>
          </a:stretch>
        </p:blipFill>
        <p:spPr>
          <a:xfrm>
            <a:off x="439676" y="307638"/>
            <a:ext cx="265554" cy="934751"/>
          </a:xfrm>
          <a:prstGeom prst="rect">
            <a:avLst/>
          </a:prstGeom>
        </p:spPr>
      </p:pic>
      <p:pic>
        <p:nvPicPr>
          <p:cNvPr id="9" name="图片 8"/>
          <p:cNvPicPr>
            <a:picLocks noChangeAspect="1"/>
          </p:cNvPicPr>
          <p:nvPr/>
        </p:nvPicPr>
        <p:blipFill>
          <a:blip r:embed="rId4">
            <a:extLst>
              <a:ext uri="{BEBA8EAE-BF5A-486C-A8C5-ECC9F3942E4B}">
                <a14:imgProps xmlns:a14="http://schemas.microsoft.com/office/drawing/2010/main">
                  <a14:imgLayer r:embed="rId5">
                    <a14:imgEffect>
                      <a14:saturation sat="300000"/>
                    </a14:imgEffect>
                    <a14:imgEffect>
                      <a14:sharpenSoften amount="80000"/>
                    </a14:imgEffect>
                  </a14:imgLayer>
                </a14:imgProps>
              </a:ext>
            </a:extLst>
          </a:blip>
          <a:stretch>
            <a:fillRect/>
          </a:stretch>
        </p:blipFill>
        <p:spPr>
          <a:xfrm>
            <a:off x="-22104" y="5391540"/>
            <a:ext cx="5018936" cy="1334540"/>
          </a:xfrm>
          <a:prstGeom prst="rect">
            <a:avLst/>
          </a:prstGeom>
        </p:spPr>
      </p:pic>
      <p:pic>
        <p:nvPicPr>
          <p:cNvPr id="7" name="图片 6"/>
          <p:cNvPicPr>
            <a:picLocks noChangeAspect="1"/>
          </p:cNvPicPr>
          <p:nvPr/>
        </p:nvPicPr>
        <p:blipFill rotWithShape="1">
          <a:blip r:embed="rId4">
            <a:extLst>
              <a:ext uri="{BEBA8EAE-BF5A-486C-A8C5-ECC9F3942E4B}">
                <a14:imgProps xmlns:a14="http://schemas.microsoft.com/office/drawing/2010/main">
                  <a14:imgLayer r:embed="rId5">
                    <a14:imgEffect>
                      <a14:saturation sat="300000"/>
                    </a14:imgEffect>
                    <a14:imgEffect>
                      <a14:sharpenSoften amount="80000"/>
                    </a14:imgEffect>
                  </a14:imgLayer>
                </a14:imgProps>
              </a:ext>
            </a:extLst>
          </a:blip>
          <a:srcRect l="13807"/>
          <a:stretch>
            <a:fillRect/>
          </a:stretch>
        </p:blipFill>
        <p:spPr>
          <a:xfrm>
            <a:off x="4996832" y="5391540"/>
            <a:ext cx="4325964" cy="1334540"/>
          </a:xfrm>
          <a:prstGeom prst="rect">
            <a:avLst/>
          </a:prstGeom>
        </p:spPr>
      </p:pic>
      <p:pic>
        <p:nvPicPr>
          <p:cNvPr id="10" name="图片 9"/>
          <p:cNvPicPr>
            <a:picLocks noChangeAspect="1"/>
          </p:cNvPicPr>
          <p:nvPr/>
        </p:nvPicPr>
        <p:blipFill rotWithShape="1">
          <a:blip r:embed="rId4">
            <a:extLst>
              <a:ext uri="{BEBA8EAE-BF5A-486C-A8C5-ECC9F3942E4B}">
                <a14:imgProps xmlns:a14="http://schemas.microsoft.com/office/drawing/2010/main">
                  <a14:imgLayer r:embed="rId5">
                    <a14:imgEffect>
                      <a14:saturation sat="300000"/>
                    </a14:imgEffect>
                    <a14:imgEffect>
                      <a14:sharpenSoften amount="80000"/>
                    </a14:imgEffect>
                  </a14:imgLayer>
                </a14:imgProps>
              </a:ext>
            </a:extLst>
          </a:blip>
          <a:srcRect l="11337" r="31759"/>
          <a:stretch>
            <a:fillRect/>
          </a:stretch>
        </p:blipFill>
        <p:spPr>
          <a:xfrm flipH="1">
            <a:off x="9322796" y="5391540"/>
            <a:ext cx="2855952" cy="1334540"/>
          </a:xfrm>
          <a:prstGeom prst="rect">
            <a:avLst/>
          </a:prstGeom>
        </p:spPr>
      </p:pic>
      <p:pic>
        <p:nvPicPr>
          <p:cNvPr id="11" name="图片 10" descr="南科大-树德书院"/>
          <p:cNvPicPr>
            <a:picLocks noChangeAspect="1"/>
          </p:cNvPicPr>
          <p:nvPr/>
        </p:nvPicPr>
        <p:blipFill rotWithShape="1">
          <a:blip r:embed="rId6"/>
          <a:srcRect l="-31802" r="31802"/>
          <a:stretch>
            <a:fillRect/>
          </a:stretch>
        </p:blipFill>
        <p:spPr>
          <a:xfrm>
            <a:off x="8464550" y="169545"/>
            <a:ext cx="3395980" cy="537210"/>
          </a:xfrm>
          <a:prstGeom prst="rect">
            <a:avLst/>
          </a:prstGeom>
        </p:spPr>
      </p:pic>
      <p:sp>
        <p:nvSpPr>
          <p:cNvPr id="15" name="文本框 14"/>
          <p:cNvSpPr txBox="1"/>
          <p:nvPr/>
        </p:nvSpPr>
        <p:spPr>
          <a:xfrm>
            <a:off x="705484" y="473710"/>
            <a:ext cx="7495801" cy="1198880"/>
          </a:xfrm>
          <a:prstGeom prst="rect">
            <a:avLst/>
          </a:prstGeom>
          <a:noFill/>
        </p:spPr>
        <p:txBody>
          <a:bodyPr wrap="square" rtlCol="0">
            <a:spAutoFit/>
          </a:bodyPr>
          <a:lstStyle>
            <a:defPPr>
              <a:defRPr lang="zh-CN"/>
            </a:defPPr>
            <a:lvl1pPr>
              <a:defRPr sz="2400" b="1">
                <a:latin typeface="微软雅黑" panose="020B0503020204020204" charset="-122"/>
                <a:ea typeface="微软雅黑" panose="020B0503020204020204" charset="-122"/>
              </a:defRPr>
            </a:lvl1pPr>
          </a:lstStyle>
          <a:p>
            <a:r>
              <a:rPr lang="en-GB" dirty="0" err="1">
                <a:sym typeface="+mn-ea"/>
              </a:rPr>
              <a:t>移动机器人路径规划算法比较</a:t>
            </a:r>
            <a:endParaRPr lang="en-GB" dirty="0"/>
          </a:p>
          <a:p>
            <a:endParaRPr dirty="0"/>
          </a:p>
          <a:p>
            <a:endParaRPr lang="en-US" altLang="zh-CN" dirty="0"/>
          </a:p>
        </p:txBody>
      </p:sp>
      <p:sp>
        <p:nvSpPr>
          <p:cNvPr id="4" name="灯片编号占位符 3"/>
          <p:cNvSpPr>
            <a:spLocks noGrp="1"/>
          </p:cNvSpPr>
          <p:nvPr>
            <p:ph type="sldNum" sz="quarter" idx="12"/>
          </p:nvPr>
        </p:nvSpPr>
        <p:spPr/>
        <p:txBody>
          <a:bodyPr/>
          <a:lstStyle/>
          <a:p>
            <a:fld id="{1D393944-DC62-4081-86B4-76E5FCA2F9B8}" type="slidenum">
              <a:rPr lang="zh-CN" altLang="en-US" smtClean="0"/>
              <a:t>18</a:t>
            </a:fld>
            <a:endParaRPr lang="zh-CN" altLang="en-US"/>
          </a:p>
        </p:txBody>
      </p:sp>
      <p:pic>
        <p:nvPicPr>
          <p:cNvPr id="2" name="Google Shape;118;p19"/>
          <p:cNvPicPr preferRelativeResize="0"/>
          <p:nvPr/>
        </p:nvPicPr>
        <p:blipFill>
          <a:blip r:embed="rId7"/>
          <a:stretch>
            <a:fillRect/>
          </a:stretch>
        </p:blipFill>
        <p:spPr>
          <a:xfrm>
            <a:off x="9072766" y="3611312"/>
            <a:ext cx="2534406" cy="1994676"/>
          </a:xfrm>
          <a:prstGeom prst="rect">
            <a:avLst/>
          </a:prstGeom>
          <a:noFill/>
          <a:ln>
            <a:noFill/>
          </a:ln>
        </p:spPr>
      </p:pic>
      <p:sp>
        <p:nvSpPr>
          <p:cNvPr id="5" name="Google Shape;120;p19"/>
          <p:cNvSpPr txBox="1"/>
          <p:nvPr/>
        </p:nvSpPr>
        <p:spPr>
          <a:xfrm>
            <a:off x="311700" y="1371385"/>
            <a:ext cx="4322700" cy="3597910"/>
          </a:xfrm>
          <a:prstGeom prst="rect">
            <a:avLst/>
          </a:prstGeom>
          <a:noFill/>
          <a:ln>
            <a:noFill/>
          </a:ln>
        </p:spPr>
        <p:txBody>
          <a:bodyPr spcFirstLastPara="1" wrap="square" lIns="91425" tIns="91425" rIns="91425" bIns="91425" anchor="t" anchorCtr="0">
            <a:spAutoFit/>
          </a:bodyPr>
          <a:lstStyle/>
          <a:p>
            <a:pPr marL="342900" lvl="0" indent="-342900" algn="l" rtl="0">
              <a:spcBef>
                <a:spcPts val="0"/>
              </a:spcBef>
              <a:spcAft>
                <a:spcPts val="0"/>
              </a:spcAft>
              <a:buAutoNum type="arabicPeriod"/>
            </a:pPr>
            <a:r>
              <a:rPr lang="en-GB" sz="2400" b="1" dirty="0">
                <a:latin typeface="Open Sans"/>
                <a:ea typeface="Open Sans"/>
                <a:cs typeface="Open Sans"/>
                <a:sym typeface="Open Sans"/>
              </a:rPr>
              <a:t>A*</a:t>
            </a:r>
            <a:r>
              <a:rPr lang="en-GB" sz="2400" b="1" dirty="0" err="1">
                <a:latin typeface="Open Sans"/>
                <a:ea typeface="Open Sans"/>
                <a:cs typeface="Open Sans"/>
                <a:sym typeface="Open Sans"/>
              </a:rPr>
              <a:t>算法</a:t>
            </a:r>
            <a:r>
              <a:rPr lang="en-GB" dirty="0">
                <a:latin typeface="Open Sans"/>
                <a:ea typeface="Open Sans"/>
                <a:cs typeface="Open Sans"/>
                <a:sym typeface="Open Sans"/>
              </a:rPr>
              <a:t>：</a:t>
            </a:r>
            <a:endParaRPr dirty="0">
              <a:latin typeface="Open Sans"/>
              <a:ea typeface="Open Sans"/>
              <a:cs typeface="Open Sans"/>
              <a:sym typeface="Open Sans"/>
            </a:endParaRPr>
          </a:p>
          <a:p>
            <a:pPr marL="0" lvl="0" indent="0" algn="l" rtl="0">
              <a:spcBef>
                <a:spcPts val="0"/>
              </a:spcBef>
              <a:spcAft>
                <a:spcPts val="0"/>
              </a:spcAft>
              <a:buNone/>
            </a:pPr>
            <a:endParaRPr dirty="0">
              <a:latin typeface="Open Sans"/>
              <a:ea typeface="Open Sans"/>
              <a:cs typeface="Open Sans"/>
              <a:sym typeface="Open Sans"/>
            </a:endParaRPr>
          </a:p>
          <a:p>
            <a:pPr marL="457200" lvl="0" indent="-317500" algn="l" rtl="0">
              <a:spcBef>
                <a:spcPts val="0"/>
              </a:spcBef>
              <a:spcAft>
                <a:spcPts val="0"/>
              </a:spcAft>
              <a:buSzPts val="1400"/>
              <a:buFont typeface="Open Sans"/>
              <a:buChar char="❏"/>
            </a:pPr>
            <a:r>
              <a:rPr lang="en-GB" dirty="0" err="1">
                <a:latin typeface="Open Sans"/>
                <a:ea typeface="Open Sans"/>
                <a:cs typeface="Open Sans"/>
                <a:sym typeface="Open Sans"/>
              </a:rPr>
              <a:t>原理：运动启发式函数在静态地图中寻找避障路径</a:t>
            </a:r>
            <a:endParaRPr dirty="0">
              <a:latin typeface="Open Sans"/>
              <a:ea typeface="Open Sans"/>
              <a:cs typeface="Open Sans"/>
              <a:sym typeface="Open Sans"/>
            </a:endParaRPr>
          </a:p>
          <a:p>
            <a:pPr marL="457200" lvl="0" indent="0" algn="l" rtl="0">
              <a:spcBef>
                <a:spcPts val="0"/>
              </a:spcBef>
              <a:spcAft>
                <a:spcPts val="0"/>
              </a:spcAft>
              <a:buNone/>
            </a:pPr>
            <a:endParaRPr dirty="0">
              <a:latin typeface="Open Sans"/>
              <a:ea typeface="Open Sans"/>
              <a:cs typeface="Open Sans"/>
              <a:sym typeface="Open Sans"/>
            </a:endParaRPr>
          </a:p>
          <a:p>
            <a:pPr marL="457200" lvl="0" indent="-317500" algn="l" rtl="0">
              <a:spcBef>
                <a:spcPts val="0"/>
              </a:spcBef>
              <a:spcAft>
                <a:spcPts val="0"/>
              </a:spcAft>
              <a:buSzPts val="1400"/>
              <a:buFont typeface="Open Sans"/>
              <a:buChar char="❏"/>
            </a:pPr>
            <a:r>
              <a:rPr lang="en-GB" dirty="0" err="1">
                <a:latin typeface="Open Sans"/>
                <a:ea typeface="Open Sans"/>
                <a:cs typeface="Open Sans"/>
                <a:sym typeface="Open Sans"/>
              </a:rPr>
              <a:t>优点</a:t>
            </a:r>
            <a:r>
              <a:rPr lang="en-GB" dirty="0">
                <a:latin typeface="Open Sans"/>
                <a:ea typeface="Open Sans"/>
                <a:cs typeface="Open Sans"/>
                <a:sym typeface="Open Sans"/>
              </a:rPr>
              <a:t>：</a:t>
            </a:r>
            <a:r>
              <a:rPr lang="zh-CN" altLang="en-US" dirty="0">
                <a:latin typeface="Open Sans"/>
                <a:ea typeface="Open Sans"/>
                <a:cs typeface="Open Sans"/>
                <a:sym typeface="Open Sans"/>
              </a:rPr>
              <a:t>原理简单，对环境反应迅速。</a:t>
            </a:r>
            <a:endParaRPr dirty="0">
              <a:latin typeface="Open Sans"/>
              <a:ea typeface="Open Sans"/>
              <a:cs typeface="Open Sans"/>
              <a:sym typeface="Open Sans"/>
            </a:endParaRPr>
          </a:p>
          <a:p>
            <a:pPr marL="457200" lvl="0" indent="0" algn="l" rtl="0">
              <a:spcBef>
                <a:spcPts val="0"/>
              </a:spcBef>
              <a:spcAft>
                <a:spcPts val="0"/>
              </a:spcAft>
              <a:buNone/>
            </a:pPr>
            <a:endParaRPr dirty="0">
              <a:latin typeface="Open Sans"/>
              <a:ea typeface="Open Sans"/>
              <a:cs typeface="Open Sans"/>
              <a:sym typeface="Open Sans"/>
            </a:endParaRPr>
          </a:p>
          <a:p>
            <a:pPr marL="457200" lvl="0" indent="-317500" algn="l" rtl="0">
              <a:spcBef>
                <a:spcPts val="0"/>
              </a:spcBef>
              <a:spcAft>
                <a:spcPts val="0"/>
              </a:spcAft>
              <a:buSzPts val="1400"/>
              <a:buFont typeface="Open Sans"/>
              <a:buChar char="❏"/>
            </a:pPr>
            <a:r>
              <a:rPr lang="en-GB" dirty="0" err="1">
                <a:latin typeface="Open Sans"/>
                <a:ea typeface="Open Sans"/>
                <a:cs typeface="Open Sans"/>
                <a:sym typeface="Open Sans"/>
              </a:rPr>
              <a:t>缺点：计算量较大、占用内存多、搜索出的路径可能并非最优</a:t>
            </a:r>
            <a:r>
              <a:rPr lang="zh-CN" altLang="en-US" dirty="0">
                <a:latin typeface="Open Sans"/>
                <a:ea typeface="Open Sans"/>
                <a:cs typeface="Open Sans"/>
                <a:sym typeface="Open Sans"/>
              </a:rPr>
              <a:t>。</a:t>
            </a:r>
            <a:endParaRPr dirty="0">
              <a:latin typeface="Open Sans"/>
              <a:ea typeface="Open Sans"/>
              <a:cs typeface="Open Sans"/>
              <a:sym typeface="Open Sans"/>
            </a:endParaRPr>
          </a:p>
          <a:p>
            <a:pPr marL="457200" lvl="0" indent="0" algn="l" rtl="0">
              <a:spcBef>
                <a:spcPts val="0"/>
              </a:spcBef>
              <a:spcAft>
                <a:spcPts val="0"/>
              </a:spcAft>
              <a:buNone/>
            </a:pPr>
            <a:endParaRPr dirty="0">
              <a:latin typeface="Open Sans"/>
              <a:ea typeface="Open Sans"/>
              <a:cs typeface="Open Sans"/>
              <a:sym typeface="Open Sans"/>
            </a:endParaRPr>
          </a:p>
          <a:p>
            <a:pPr marL="457200" lvl="0" indent="-317500" algn="l" rtl="0">
              <a:spcBef>
                <a:spcPts val="0"/>
              </a:spcBef>
              <a:spcAft>
                <a:spcPts val="0"/>
              </a:spcAft>
              <a:buSzPts val="1400"/>
              <a:buFont typeface="Open Sans"/>
              <a:buChar char="❏"/>
            </a:pPr>
            <a:r>
              <a:rPr lang="en-GB" dirty="0" err="1">
                <a:latin typeface="Open Sans"/>
                <a:ea typeface="Open Sans"/>
                <a:cs typeface="Open Sans"/>
                <a:sym typeface="Open Sans"/>
              </a:rPr>
              <a:t>运行结果</a:t>
            </a:r>
            <a:r>
              <a:rPr lang="en-GB" dirty="0">
                <a:latin typeface="Open Sans"/>
                <a:ea typeface="Open Sans"/>
                <a:cs typeface="Open Sans"/>
                <a:sym typeface="Open Sans"/>
              </a:rPr>
              <a:t>：</a:t>
            </a:r>
            <a:endParaRPr dirty="0">
              <a:latin typeface="Open Sans"/>
              <a:ea typeface="Open Sans"/>
              <a:cs typeface="Open Sans"/>
              <a:sym typeface="Open Sans"/>
            </a:endParaRPr>
          </a:p>
          <a:p>
            <a:pPr marL="457200" lvl="0" indent="0" algn="l" rtl="0">
              <a:spcBef>
                <a:spcPts val="0"/>
              </a:spcBef>
              <a:spcAft>
                <a:spcPts val="0"/>
              </a:spcAft>
              <a:buNone/>
            </a:pPr>
            <a:endParaRPr dirty="0">
              <a:latin typeface="Open Sans"/>
              <a:ea typeface="Open Sans"/>
              <a:cs typeface="Open Sans"/>
              <a:sym typeface="Open Sans"/>
            </a:endParaRPr>
          </a:p>
        </p:txBody>
      </p:sp>
      <p:sp>
        <p:nvSpPr>
          <p:cNvPr id="6" name="Google Shape;121;p19"/>
          <p:cNvSpPr txBox="1"/>
          <p:nvPr/>
        </p:nvSpPr>
        <p:spPr>
          <a:xfrm>
            <a:off x="4634400" y="1371635"/>
            <a:ext cx="4062900" cy="5259705"/>
          </a:xfrm>
          <a:prstGeom prst="rect">
            <a:avLst/>
          </a:prstGeom>
          <a:noFill/>
          <a:ln>
            <a:noFill/>
          </a:ln>
        </p:spPr>
        <p:txBody>
          <a:bodyPr spcFirstLastPara="1" wrap="square" lIns="91425" tIns="91425" rIns="91425" bIns="91425" anchor="t" anchorCtr="0">
            <a:spAutoFit/>
          </a:bodyPr>
          <a:lstStyle/>
          <a:p>
            <a:pPr lvl="0" indent="0" algn="l" rtl="0">
              <a:spcBef>
                <a:spcPts val="0"/>
              </a:spcBef>
              <a:spcAft>
                <a:spcPts val="0"/>
              </a:spcAft>
              <a:buNone/>
            </a:pPr>
            <a:r>
              <a:rPr lang="en-GB" sz="2400" b="1" dirty="0">
                <a:latin typeface="Open Sans"/>
                <a:ea typeface="Open Sans"/>
                <a:cs typeface="Open Sans"/>
                <a:sym typeface="Open Sans"/>
              </a:rPr>
              <a:t>2.  </a:t>
            </a:r>
            <a:r>
              <a:rPr lang="en-GB" sz="2400" b="1" dirty="0" err="1">
                <a:latin typeface="Open Sans"/>
                <a:ea typeface="Open Sans"/>
                <a:cs typeface="Open Sans"/>
                <a:sym typeface="Open Sans"/>
              </a:rPr>
              <a:t>人工势场算法</a:t>
            </a:r>
            <a:r>
              <a:rPr lang="en-GB" dirty="0">
                <a:latin typeface="Open Sans"/>
                <a:ea typeface="Open Sans"/>
                <a:cs typeface="Open Sans"/>
                <a:sym typeface="Open Sans"/>
              </a:rPr>
              <a:t>：</a:t>
            </a:r>
            <a:endParaRPr dirty="0">
              <a:latin typeface="Open Sans"/>
              <a:ea typeface="Open Sans"/>
              <a:cs typeface="Open Sans"/>
              <a:sym typeface="Open Sans"/>
            </a:endParaRPr>
          </a:p>
          <a:p>
            <a:pPr marL="0" lvl="0" indent="0" algn="l" rtl="0">
              <a:spcBef>
                <a:spcPts val="0"/>
              </a:spcBef>
              <a:spcAft>
                <a:spcPts val="0"/>
              </a:spcAft>
              <a:buNone/>
            </a:pPr>
            <a:endParaRPr dirty="0">
              <a:latin typeface="Open Sans"/>
              <a:ea typeface="Open Sans"/>
              <a:cs typeface="Open Sans"/>
              <a:sym typeface="Open Sans"/>
            </a:endParaRPr>
          </a:p>
          <a:p>
            <a:pPr marL="457200" lvl="0" indent="-317500" algn="l" rtl="0">
              <a:spcBef>
                <a:spcPts val="0"/>
              </a:spcBef>
              <a:spcAft>
                <a:spcPts val="0"/>
              </a:spcAft>
              <a:buSzPts val="1400"/>
              <a:buFont typeface="Open Sans"/>
              <a:buChar char="❏"/>
            </a:pPr>
            <a:r>
              <a:rPr lang="en-GB" dirty="0" err="1">
                <a:latin typeface="Open Sans"/>
                <a:ea typeface="Open Sans"/>
                <a:cs typeface="Open Sans"/>
                <a:sym typeface="Open Sans"/>
              </a:rPr>
              <a:t>原理：在目标点引力和障碍物斥力的合力作用下运动</a:t>
            </a:r>
            <a:endParaRPr dirty="0">
              <a:latin typeface="Open Sans"/>
              <a:ea typeface="Open Sans"/>
              <a:cs typeface="Open Sans"/>
              <a:sym typeface="Open Sans"/>
            </a:endParaRPr>
          </a:p>
          <a:p>
            <a:pPr marL="0" lvl="0" indent="0" algn="l" rtl="0">
              <a:spcBef>
                <a:spcPts val="0"/>
              </a:spcBef>
              <a:spcAft>
                <a:spcPts val="0"/>
              </a:spcAft>
              <a:buNone/>
            </a:pPr>
            <a:endParaRPr dirty="0">
              <a:latin typeface="Open Sans"/>
              <a:ea typeface="Open Sans"/>
              <a:cs typeface="Open Sans"/>
              <a:sym typeface="Open Sans"/>
            </a:endParaRPr>
          </a:p>
          <a:p>
            <a:pPr marL="457200" lvl="0" indent="-317500" algn="l" rtl="0">
              <a:spcBef>
                <a:spcPts val="0"/>
              </a:spcBef>
              <a:spcAft>
                <a:spcPts val="0"/>
              </a:spcAft>
              <a:buSzPts val="1400"/>
              <a:buFont typeface="Open Sans"/>
              <a:buChar char="❏"/>
            </a:pPr>
            <a:r>
              <a:rPr lang="en-GB" dirty="0" err="1">
                <a:latin typeface="Open Sans"/>
                <a:ea typeface="Open Sans"/>
                <a:cs typeface="Open Sans"/>
                <a:sym typeface="Open Sans"/>
              </a:rPr>
              <a:t>优点：路径平滑、方法简单、易于实现</a:t>
            </a:r>
            <a:endParaRPr dirty="0">
              <a:latin typeface="Open Sans"/>
              <a:ea typeface="Open Sans"/>
              <a:cs typeface="Open Sans"/>
              <a:sym typeface="Open Sans"/>
            </a:endParaRPr>
          </a:p>
          <a:p>
            <a:pPr marL="457200" lvl="0" indent="0" algn="l" rtl="0">
              <a:spcBef>
                <a:spcPts val="0"/>
              </a:spcBef>
              <a:spcAft>
                <a:spcPts val="0"/>
              </a:spcAft>
              <a:buNone/>
            </a:pPr>
            <a:endParaRPr dirty="0">
              <a:latin typeface="Open Sans"/>
              <a:ea typeface="Open Sans"/>
              <a:cs typeface="Open Sans"/>
              <a:sym typeface="Open Sans"/>
            </a:endParaRPr>
          </a:p>
          <a:p>
            <a:pPr marL="457200" lvl="0" indent="-317500" algn="l" rtl="0">
              <a:spcBef>
                <a:spcPts val="0"/>
              </a:spcBef>
              <a:spcAft>
                <a:spcPts val="0"/>
              </a:spcAft>
              <a:buSzPts val="1400"/>
              <a:buFont typeface="Open Sans"/>
              <a:buChar char="❏"/>
            </a:pPr>
            <a:r>
              <a:rPr lang="en-GB" dirty="0" err="1">
                <a:latin typeface="Open Sans"/>
                <a:ea typeface="Open Sans"/>
                <a:cs typeface="Open Sans"/>
                <a:sym typeface="Open Sans"/>
              </a:rPr>
              <a:t>缺点：容易出现局部极小点和无法避让大型障碍物的问题</a:t>
            </a:r>
            <a:endParaRPr dirty="0">
              <a:latin typeface="Open Sans"/>
              <a:ea typeface="Open Sans"/>
              <a:cs typeface="Open Sans"/>
              <a:sym typeface="Open Sans"/>
            </a:endParaRPr>
          </a:p>
          <a:p>
            <a:pPr marL="457200" lvl="0" indent="0" algn="l" rtl="0">
              <a:spcBef>
                <a:spcPts val="0"/>
              </a:spcBef>
              <a:spcAft>
                <a:spcPts val="0"/>
              </a:spcAft>
              <a:buNone/>
            </a:pPr>
            <a:endParaRPr dirty="0">
              <a:latin typeface="Open Sans"/>
              <a:ea typeface="Open Sans"/>
              <a:cs typeface="Open Sans"/>
              <a:sym typeface="Open Sans"/>
            </a:endParaRPr>
          </a:p>
          <a:p>
            <a:pPr marL="457200" lvl="0" indent="-317500" algn="l" rtl="0">
              <a:spcBef>
                <a:spcPts val="0"/>
              </a:spcBef>
              <a:spcAft>
                <a:spcPts val="0"/>
              </a:spcAft>
              <a:buSzPts val="1400"/>
              <a:buFont typeface="Open Sans"/>
              <a:buChar char="❏"/>
            </a:pPr>
            <a:r>
              <a:rPr lang="en-GB" dirty="0" err="1">
                <a:latin typeface="Open Sans"/>
                <a:ea typeface="Open Sans"/>
                <a:cs typeface="Open Sans"/>
                <a:sym typeface="Open Sans"/>
              </a:rPr>
              <a:t>运行结果</a:t>
            </a:r>
            <a:r>
              <a:rPr lang="en-GB" dirty="0">
                <a:latin typeface="Open Sans"/>
                <a:ea typeface="Open Sans"/>
                <a:cs typeface="Open Sans"/>
                <a:sym typeface="Open Sans"/>
              </a:rPr>
              <a:t>：</a:t>
            </a:r>
            <a:endParaRPr dirty="0">
              <a:latin typeface="Open Sans"/>
              <a:ea typeface="Open Sans"/>
              <a:cs typeface="Open Sans"/>
              <a:sym typeface="Open Sans"/>
            </a:endParaRPr>
          </a:p>
          <a:p>
            <a:pPr marL="457200" lvl="0" indent="0" algn="l" rtl="0">
              <a:spcBef>
                <a:spcPts val="0"/>
              </a:spcBef>
              <a:spcAft>
                <a:spcPts val="0"/>
              </a:spcAft>
              <a:buNone/>
            </a:pPr>
            <a:endParaRPr dirty="0">
              <a:latin typeface="Open Sans"/>
              <a:ea typeface="Open Sans"/>
              <a:cs typeface="Open Sans"/>
              <a:sym typeface="Open Sans"/>
            </a:endParaRPr>
          </a:p>
          <a:p>
            <a:pPr marL="457200" lvl="0" indent="0" algn="l" rtl="0">
              <a:spcBef>
                <a:spcPts val="0"/>
              </a:spcBef>
              <a:spcAft>
                <a:spcPts val="0"/>
              </a:spcAft>
              <a:buNone/>
            </a:pPr>
            <a:endParaRPr dirty="0">
              <a:latin typeface="Open Sans"/>
              <a:ea typeface="Open Sans"/>
              <a:cs typeface="Open Sans"/>
              <a:sym typeface="Open Sans"/>
            </a:endParaRPr>
          </a:p>
          <a:p>
            <a:pPr marL="457200" lvl="0" indent="0" algn="l" rtl="0">
              <a:spcBef>
                <a:spcPts val="0"/>
              </a:spcBef>
              <a:spcAft>
                <a:spcPts val="0"/>
              </a:spcAft>
              <a:buNone/>
            </a:pPr>
            <a:endParaRPr dirty="0">
              <a:latin typeface="Open Sans"/>
              <a:ea typeface="Open Sans"/>
              <a:cs typeface="Open Sans"/>
              <a:sym typeface="Open Sans"/>
            </a:endParaRPr>
          </a:p>
          <a:p>
            <a:pPr marL="457200" lvl="0" indent="0" algn="l" rtl="0">
              <a:spcBef>
                <a:spcPts val="0"/>
              </a:spcBef>
              <a:spcAft>
                <a:spcPts val="0"/>
              </a:spcAft>
              <a:buNone/>
            </a:pPr>
            <a:endParaRPr dirty="0">
              <a:latin typeface="Open Sans"/>
              <a:ea typeface="Open Sans"/>
              <a:cs typeface="Open Sans"/>
              <a:sym typeface="Open Sans"/>
            </a:endParaRPr>
          </a:p>
          <a:p>
            <a:pPr marL="457200" lvl="0" indent="0" algn="l" rtl="0">
              <a:spcBef>
                <a:spcPts val="0"/>
              </a:spcBef>
              <a:spcAft>
                <a:spcPts val="0"/>
              </a:spcAft>
              <a:buNone/>
            </a:pPr>
            <a:endParaRPr dirty="0">
              <a:latin typeface="Open Sans"/>
              <a:ea typeface="Open Sans"/>
              <a:cs typeface="Open Sans"/>
              <a:sym typeface="Open Sans"/>
            </a:endParaRPr>
          </a:p>
          <a:p>
            <a:pPr marL="457200" lvl="0" indent="0" algn="l" rtl="0">
              <a:spcBef>
                <a:spcPts val="0"/>
              </a:spcBef>
              <a:spcAft>
                <a:spcPts val="0"/>
              </a:spcAft>
              <a:buNone/>
            </a:pPr>
            <a:endParaRPr dirty="0">
              <a:latin typeface="Open Sans"/>
              <a:ea typeface="Open Sans"/>
              <a:cs typeface="Open Sans"/>
              <a:sym typeface="Open Sans"/>
            </a:endParaRPr>
          </a:p>
        </p:txBody>
      </p:sp>
      <p:pic>
        <p:nvPicPr>
          <p:cNvPr id="12" name="Google Shape;122;p19"/>
          <p:cNvPicPr preferRelativeResize="0"/>
          <p:nvPr/>
        </p:nvPicPr>
        <p:blipFill>
          <a:blip r:embed="rId8"/>
          <a:stretch>
            <a:fillRect/>
          </a:stretch>
        </p:blipFill>
        <p:spPr>
          <a:xfrm>
            <a:off x="9144965" y="971220"/>
            <a:ext cx="2462449" cy="1889675"/>
          </a:xfrm>
          <a:prstGeom prst="rect">
            <a:avLst/>
          </a:prstGeom>
          <a:noFill/>
          <a:ln>
            <a:noFill/>
          </a:ln>
        </p:spPr>
      </p:pic>
      <p:sp>
        <p:nvSpPr>
          <p:cNvPr id="13" name="文本框 12"/>
          <p:cNvSpPr txBox="1"/>
          <p:nvPr/>
        </p:nvSpPr>
        <p:spPr>
          <a:xfrm>
            <a:off x="9323070" y="5605780"/>
            <a:ext cx="2251710" cy="368300"/>
          </a:xfrm>
          <a:prstGeom prst="rect">
            <a:avLst/>
          </a:prstGeom>
          <a:noFill/>
        </p:spPr>
        <p:txBody>
          <a:bodyPr wrap="square" rtlCol="0">
            <a:spAutoFit/>
          </a:bodyPr>
          <a:lstStyle/>
          <a:p>
            <a:pPr algn="ctr"/>
            <a:r>
              <a:rPr lang="en-GB" b="1">
                <a:latin typeface="Open Sans"/>
                <a:ea typeface="Open Sans"/>
                <a:cs typeface="Open Sans"/>
                <a:sym typeface="Open Sans"/>
              </a:rPr>
              <a:t>A*算法</a:t>
            </a:r>
            <a:endParaRPr lang="zh-CN" altLang="en-US"/>
          </a:p>
        </p:txBody>
      </p:sp>
      <p:sp>
        <p:nvSpPr>
          <p:cNvPr id="14" name="文本框 13"/>
          <p:cNvSpPr txBox="1"/>
          <p:nvPr/>
        </p:nvSpPr>
        <p:spPr>
          <a:xfrm>
            <a:off x="9250045" y="3051810"/>
            <a:ext cx="2251710" cy="368300"/>
          </a:xfrm>
          <a:prstGeom prst="rect">
            <a:avLst/>
          </a:prstGeom>
          <a:noFill/>
        </p:spPr>
        <p:txBody>
          <a:bodyPr wrap="square" rtlCol="0">
            <a:spAutoFit/>
          </a:bodyPr>
          <a:lstStyle/>
          <a:p>
            <a:pPr algn="ctr"/>
            <a:r>
              <a:rPr lang="en-GB" b="1">
                <a:latin typeface="Open Sans"/>
                <a:ea typeface="Open Sans"/>
                <a:cs typeface="Open Sans"/>
                <a:sym typeface="Open Sans"/>
              </a:rPr>
              <a:t>人工势场算法</a:t>
            </a:r>
            <a:endParaRPr lang="zh-CN" altLang="en-US"/>
          </a:p>
        </p:txBody>
      </p:sp>
    </p:spTree>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13252" y="4877075"/>
            <a:ext cx="12192000" cy="1980925"/>
          </a:xfrm>
          <a:prstGeom prst="rect">
            <a:avLst/>
          </a:prstGeom>
        </p:spPr>
      </p:pic>
      <p:pic>
        <p:nvPicPr>
          <p:cNvPr id="8" name="图片 7"/>
          <p:cNvPicPr>
            <a:picLocks noChangeAspect="1"/>
          </p:cNvPicPr>
          <p:nvPr/>
        </p:nvPicPr>
        <p:blipFill>
          <a:blip r:embed="rId3"/>
          <a:stretch>
            <a:fillRect/>
          </a:stretch>
        </p:blipFill>
        <p:spPr>
          <a:xfrm>
            <a:off x="439676" y="307638"/>
            <a:ext cx="265554" cy="934751"/>
          </a:xfrm>
          <a:prstGeom prst="rect">
            <a:avLst/>
          </a:prstGeom>
        </p:spPr>
      </p:pic>
      <p:pic>
        <p:nvPicPr>
          <p:cNvPr id="9" name="图片 8"/>
          <p:cNvPicPr>
            <a:picLocks noChangeAspect="1"/>
          </p:cNvPicPr>
          <p:nvPr/>
        </p:nvPicPr>
        <p:blipFill>
          <a:blip r:embed="rId4">
            <a:extLst>
              <a:ext uri="{BEBA8EAE-BF5A-486C-A8C5-ECC9F3942E4B}">
                <a14:imgProps xmlns:a14="http://schemas.microsoft.com/office/drawing/2010/main">
                  <a14:imgLayer r:embed="rId5">
                    <a14:imgEffect>
                      <a14:saturation sat="300000"/>
                    </a14:imgEffect>
                    <a14:imgEffect>
                      <a14:sharpenSoften amount="80000"/>
                    </a14:imgEffect>
                  </a14:imgLayer>
                </a14:imgProps>
              </a:ext>
            </a:extLst>
          </a:blip>
          <a:stretch>
            <a:fillRect/>
          </a:stretch>
        </p:blipFill>
        <p:spPr>
          <a:xfrm>
            <a:off x="-22104" y="5391540"/>
            <a:ext cx="5018936" cy="1334540"/>
          </a:xfrm>
          <a:prstGeom prst="rect">
            <a:avLst/>
          </a:prstGeom>
        </p:spPr>
      </p:pic>
      <p:pic>
        <p:nvPicPr>
          <p:cNvPr id="7" name="图片 6"/>
          <p:cNvPicPr>
            <a:picLocks noChangeAspect="1"/>
          </p:cNvPicPr>
          <p:nvPr/>
        </p:nvPicPr>
        <p:blipFill rotWithShape="1">
          <a:blip r:embed="rId4">
            <a:extLst>
              <a:ext uri="{BEBA8EAE-BF5A-486C-A8C5-ECC9F3942E4B}">
                <a14:imgProps xmlns:a14="http://schemas.microsoft.com/office/drawing/2010/main">
                  <a14:imgLayer r:embed="rId5">
                    <a14:imgEffect>
                      <a14:saturation sat="300000"/>
                    </a14:imgEffect>
                    <a14:imgEffect>
                      <a14:sharpenSoften amount="80000"/>
                    </a14:imgEffect>
                  </a14:imgLayer>
                </a14:imgProps>
              </a:ext>
            </a:extLst>
          </a:blip>
          <a:srcRect l="13807"/>
          <a:stretch>
            <a:fillRect/>
          </a:stretch>
        </p:blipFill>
        <p:spPr>
          <a:xfrm>
            <a:off x="4996832" y="5391540"/>
            <a:ext cx="4325964" cy="1334540"/>
          </a:xfrm>
          <a:prstGeom prst="rect">
            <a:avLst/>
          </a:prstGeom>
        </p:spPr>
      </p:pic>
      <p:pic>
        <p:nvPicPr>
          <p:cNvPr id="10" name="图片 9"/>
          <p:cNvPicPr>
            <a:picLocks noChangeAspect="1"/>
          </p:cNvPicPr>
          <p:nvPr/>
        </p:nvPicPr>
        <p:blipFill rotWithShape="1">
          <a:blip r:embed="rId4">
            <a:extLst>
              <a:ext uri="{BEBA8EAE-BF5A-486C-A8C5-ECC9F3942E4B}">
                <a14:imgProps xmlns:a14="http://schemas.microsoft.com/office/drawing/2010/main">
                  <a14:imgLayer r:embed="rId5">
                    <a14:imgEffect>
                      <a14:saturation sat="300000"/>
                    </a14:imgEffect>
                    <a14:imgEffect>
                      <a14:sharpenSoften amount="80000"/>
                    </a14:imgEffect>
                  </a14:imgLayer>
                </a14:imgProps>
              </a:ext>
            </a:extLst>
          </a:blip>
          <a:srcRect l="11337" r="31759"/>
          <a:stretch>
            <a:fillRect/>
          </a:stretch>
        </p:blipFill>
        <p:spPr>
          <a:xfrm flipH="1">
            <a:off x="9322796" y="5391540"/>
            <a:ext cx="2855952" cy="1334540"/>
          </a:xfrm>
          <a:prstGeom prst="rect">
            <a:avLst/>
          </a:prstGeom>
        </p:spPr>
      </p:pic>
      <p:sp>
        <p:nvSpPr>
          <p:cNvPr id="15" name="文本框 14"/>
          <p:cNvSpPr txBox="1"/>
          <p:nvPr/>
        </p:nvSpPr>
        <p:spPr>
          <a:xfrm>
            <a:off x="841374" y="544830"/>
            <a:ext cx="4008531" cy="460375"/>
          </a:xfrm>
          <a:prstGeom prst="rect">
            <a:avLst/>
          </a:prstGeom>
          <a:noFill/>
        </p:spPr>
        <p:txBody>
          <a:bodyPr wrap="square" rtlCol="0">
            <a:spAutoFit/>
          </a:bodyPr>
          <a:lstStyle/>
          <a:p>
            <a:r>
              <a:rPr lang="zh-CN" altLang="en-US" sz="2400" b="1" dirty="0">
                <a:latin typeface="微软雅黑" panose="020B0503020204020204" charset="-122"/>
                <a:ea typeface="微软雅黑" panose="020B0503020204020204" charset="-122"/>
              </a:rPr>
              <a:t>目录</a:t>
            </a:r>
          </a:p>
        </p:txBody>
      </p:sp>
      <p:pic>
        <p:nvPicPr>
          <p:cNvPr id="13" name="图片 12" descr="南科大-树德书院"/>
          <p:cNvPicPr>
            <a:picLocks noChangeAspect="1"/>
          </p:cNvPicPr>
          <p:nvPr/>
        </p:nvPicPr>
        <p:blipFill rotWithShape="1">
          <a:blip r:embed="rId6"/>
          <a:srcRect l="-31802" r="31802"/>
          <a:stretch>
            <a:fillRect/>
          </a:stretch>
        </p:blipFill>
        <p:spPr>
          <a:xfrm>
            <a:off x="8464550" y="169545"/>
            <a:ext cx="3395980" cy="537210"/>
          </a:xfrm>
          <a:prstGeom prst="rect">
            <a:avLst/>
          </a:prstGeom>
        </p:spPr>
      </p:pic>
      <p:sp>
        <p:nvSpPr>
          <p:cNvPr id="2" name="灯片编号占位符 1"/>
          <p:cNvSpPr>
            <a:spLocks noGrp="1"/>
          </p:cNvSpPr>
          <p:nvPr>
            <p:ph type="sldNum" sz="quarter" idx="12"/>
          </p:nvPr>
        </p:nvSpPr>
        <p:spPr/>
        <p:txBody>
          <a:bodyPr/>
          <a:lstStyle/>
          <a:p>
            <a:fld id="{1D393944-DC62-4081-86B4-76E5FCA2F9B8}" type="slidenum">
              <a:rPr lang="zh-CN" altLang="en-US" smtClean="0"/>
              <a:t>1</a:t>
            </a:fld>
            <a:endParaRPr lang="zh-CN" altLang="en-US"/>
          </a:p>
        </p:txBody>
      </p:sp>
      <p:sp>
        <p:nvSpPr>
          <p:cNvPr id="73" name="Google Shape;73;p14"/>
          <p:cNvSpPr txBox="1">
            <a:spLocks noGrp="1"/>
          </p:cNvSpPr>
          <p:nvPr>
            <p:ph type="body" idx="1"/>
          </p:nvPr>
        </p:nvSpPr>
        <p:spPr>
          <a:xfrm>
            <a:off x="572453" y="1125874"/>
            <a:ext cx="12010662" cy="5098555"/>
          </a:xfrm>
          <a:prstGeom prst="rect">
            <a:avLst/>
          </a:prstGeom>
        </p:spPr>
        <p:txBody>
          <a:bodyPr spcFirstLastPara="1" wrap="square" lIns="91425" tIns="91425" rIns="91425" bIns="91425" numCol="2" anchor="t" anchorCtr="0">
            <a:noAutofit/>
          </a:bodyPr>
          <a:lstStyle/>
          <a:p>
            <a:pPr marL="133350" lvl="0" algn="l" rtl="0">
              <a:lnSpc>
                <a:spcPct val="125000"/>
              </a:lnSpc>
              <a:spcBef>
                <a:spcPts val="0"/>
              </a:spcBef>
              <a:spcAft>
                <a:spcPts val="0"/>
              </a:spcAft>
              <a:buClr>
                <a:srgbClr val="000000"/>
              </a:buClr>
              <a:buSzPts val="1500"/>
            </a:pPr>
            <a:r>
              <a:rPr lang="en-GB" sz="2000" b="1" dirty="0" err="1">
                <a:solidFill>
                  <a:srgbClr val="000000"/>
                </a:solidFill>
                <a:latin typeface="等线" panose="02010600030101010101" charset="-122"/>
                <a:ea typeface="等线" panose="02010600030101010101" charset="-122"/>
                <a:cs typeface="Arial" panose="020B0604020202020204"/>
                <a:sym typeface="Arial" panose="020B0604020202020204"/>
              </a:rPr>
              <a:t>三维倒立摆</a:t>
            </a:r>
            <a:r>
              <a:rPr lang="en-GB" sz="2000" b="1" dirty="0">
                <a:solidFill>
                  <a:srgbClr val="000000"/>
                </a:solidFill>
                <a:latin typeface="等线" panose="02010600030101010101" charset="-122"/>
                <a:ea typeface="等线" panose="02010600030101010101" charset="-122"/>
                <a:cs typeface="Arial" panose="020B0604020202020204"/>
                <a:sym typeface="Arial" panose="020B0604020202020204"/>
              </a:rPr>
              <a:t>	</a:t>
            </a:r>
            <a:endParaRPr sz="2000" b="1" dirty="0">
              <a:solidFill>
                <a:srgbClr val="000000"/>
              </a:solidFill>
              <a:latin typeface="等线" panose="02010600030101010101" charset="-122"/>
              <a:ea typeface="等线" panose="02010600030101010101" charset="-122"/>
              <a:cs typeface="Arial" panose="020B0604020202020204"/>
              <a:sym typeface="Arial" panose="020B0604020202020204"/>
            </a:endParaRPr>
          </a:p>
          <a:p>
            <a:pPr marL="914400" marR="0" lvl="1" indent="-323850" algn="l" rtl="0">
              <a:lnSpc>
                <a:spcPct val="125000"/>
              </a:lnSpc>
              <a:spcBef>
                <a:spcPts val="0"/>
              </a:spcBef>
              <a:spcAft>
                <a:spcPts val="0"/>
              </a:spcAft>
              <a:buClr>
                <a:srgbClr val="000000"/>
              </a:buClr>
              <a:buSzPts val="1500"/>
              <a:buFont typeface="Arial" panose="020B0604020202020204"/>
              <a:buChar char="○"/>
            </a:pPr>
            <a:r>
              <a:rPr lang="en-GB" dirty="0"/>
              <a:t>Cassie</a:t>
            </a:r>
            <a:r>
              <a:rPr lang="zh-CN" altLang="en-US" dirty="0"/>
              <a:t>结构介绍</a:t>
            </a:r>
            <a:endParaRPr lang="en-GB" dirty="0"/>
          </a:p>
          <a:p>
            <a:pPr marL="914400" marR="0" lvl="1" indent="-323850" algn="l" rtl="0">
              <a:lnSpc>
                <a:spcPct val="125000"/>
              </a:lnSpc>
              <a:spcBef>
                <a:spcPts val="0"/>
              </a:spcBef>
              <a:spcAft>
                <a:spcPts val="0"/>
              </a:spcAft>
              <a:buClr>
                <a:srgbClr val="000000"/>
              </a:buClr>
              <a:buSzPts val="1500"/>
              <a:buFont typeface="Arial" panose="020B0604020202020204"/>
              <a:buChar char="○"/>
            </a:pPr>
            <a:r>
              <a:rPr lang="zh-CN" altLang="en-US" dirty="0"/>
              <a:t>基于</a:t>
            </a:r>
            <a:r>
              <a:rPr lang="en-US" altLang="zh-CN" dirty="0"/>
              <a:t>3D-LIP</a:t>
            </a:r>
            <a:r>
              <a:rPr lang="zh-CN" altLang="en-US" dirty="0"/>
              <a:t>简化模型的运动规划</a:t>
            </a:r>
            <a:endParaRPr lang="en-GB" dirty="0"/>
          </a:p>
          <a:p>
            <a:pPr marL="914400" marR="0" lvl="1" indent="-323850" algn="l" rtl="0">
              <a:lnSpc>
                <a:spcPct val="125000"/>
              </a:lnSpc>
              <a:spcBef>
                <a:spcPts val="0"/>
              </a:spcBef>
              <a:spcAft>
                <a:spcPts val="0"/>
              </a:spcAft>
              <a:buClr>
                <a:srgbClr val="000000"/>
              </a:buClr>
              <a:buSzPts val="1500"/>
              <a:buFont typeface="Arial" panose="020B0604020202020204"/>
              <a:buChar char="○"/>
            </a:pPr>
            <a:r>
              <a:rPr lang="zh-CN" altLang="en-US" dirty="0"/>
              <a:t>结果展示</a:t>
            </a:r>
            <a:endParaRPr lang="en-GB" dirty="0"/>
          </a:p>
          <a:p>
            <a:pPr marL="0" lvl="0" indent="0" algn="l" rtl="0">
              <a:lnSpc>
                <a:spcPct val="125000"/>
              </a:lnSpc>
              <a:spcBef>
                <a:spcPts val="1200"/>
              </a:spcBef>
              <a:spcAft>
                <a:spcPts val="0"/>
              </a:spcAft>
              <a:buNone/>
            </a:pPr>
            <a:r>
              <a:rPr lang="en-GB" sz="2000" b="1" dirty="0" err="1">
                <a:solidFill>
                  <a:srgbClr val="000000"/>
                </a:solidFill>
                <a:latin typeface="等线" panose="02010600030101010101" charset="-122"/>
                <a:ea typeface="等线" panose="02010600030101010101" charset="-122"/>
                <a:cs typeface="Arial" panose="020B0604020202020204"/>
                <a:sym typeface="Arial" panose="020B0604020202020204"/>
              </a:rPr>
              <a:t>Caltech的Full</a:t>
            </a:r>
            <a:r>
              <a:rPr lang="en-GB" sz="2000" b="1" dirty="0">
                <a:solidFill>
                  <a:srgbClr val="000000"/>
                </a:solidFill>
                <a:latin typeface="等线" panose="02010600030101010101" charset="-122"/>
                <a:ea typeface="等线" panose="02010600030101010101" charset="-122"/>
                <a:cs typeface="Arial" panose="020B0604020202020204"/>
                <a:sym typeface="Arial" panose="020B0604020202020204"/>
              </a:rPr>
              <a:t> order </a:t>
            </a:r>
            <a:r>
              <a:rPr lang="en-GB" sz="2000" b="1" dirty="0" err="1">
                <a:solidFill>
                  <a:srgbClr val="000000"/>
                </a:solidFill>
                <a:latin typeface="等线" panose="02010600030101010101" charset="-122"/>
                <a:ea typeface="等线" panose="02010600030101010101" charset="-122"/>
                <a:cs typeface="Arial" panose="020B0604020202020204"/>
                <a:sym typeface="Arial" panose="020B0604020202020204"/>
              </a:rPr>
              <a:t>model模型介绍</a:t>
            </a:r>
            <a:endParaRPr sz="1500" dirty="0">
              <a:solidFill>
                <a:srgbClr val="000000"/>
              </a:solidFill>
              <a:latin typeface="Arial" panose="020B0604020202020204"/>
              <a:ea typeface="Arial" panose="020B0604020202020204"/>
              <a:cs typeface="Arial" panose="020B0604020202020204"/>
              <a:sym typeface="Arial" panose="020B0604020202020204"/>
            </a:endParaRPr>
          </a:p>
          <a:p>
            <a:pPr marL="0" lvl="0" indent="0" algn="l" rtl="0">
              <a:lnSpc>
                <a:spcPct val="125000"/>
              </a:lnSpc>
              <a:spcBef>
                <a:spcPts val="1200"/>
              </a:spcBef>
              <a:spcAft>
                <a:spcPts val="0"/>
              </a:spcAft>
              <a:buNone/>
            </a:pPr>
            <a:r>
              <a:rPr lang="en-GB" sz="2000" b="1" dirty="0" err="1">
                <a:solidFill>
                  <a:srgbClr val="000000"/>
                </a:solidFill>
                <a:latin typeface="等线" panose="02010600030101010101" charset="-122"/>
                <a:ea typeface="等线" panose="02010600030101010101" charset="-122"/>
                <a:cs typeface="Arial" panose="020B0604020202020204"/>
                <a:sym typeface="Arial" panose="020B0604020202020204"/>
              </a:rPr>
              <a:t>基于Caltech的路径规划</a:t>
            </a:r>
            <a:endParaRPr sz="1500" dirty="0">
              <a:solidFill>
                <a:srgbClr val="000000"/>
              </a:solidFill>
              <a:latin typeface="Arial" panose="020B0604020202020204"/>
              <a:ea typeface="Arial" panose="020B0604020202020204"/>
              <a:cs typeface="Arial" panose="020B0604020202020204"/>
              <a:sym typeface="Arial" panose="020B0604020202020204"/>
            </a:endParaRPr>
          </a:p>
          <a:p>
            <a:pPr marL="914400" lvl="1" indent="-323850" algn="l" rtl="0">
              <a:lnSpc>
                <a:spcPct val="125000"/>
              </a:lnSpc>
              <a:spcBef>
                <a:spcPts val="0"/>
              </a:spcBef>
              <a:spcAft>
                <a:spcPts val="0"/>
              </a:spcAft>
              <a:buClr>
                <a:srgbClr val="000000"/>
              </a:buClr>
              <a:buSzPts val="1500"/>
              <a:buFont typeface="Arial" panose="020B0604020202020204"/>
              <a:buChar char="○"/>
            </a:pPr>
            <a:r>
              <a:rPr lang="en-GB" dirty="0"/>
              <a:t>移动机器人2D路径规划算法比较</a:t>
            </a:r>
          </a:p>
          <a:p>
            <a:pPr marL="914400" lvl="1" indent="-323850" algn="l" rtl="0">
              <a:lnSpc>
                <a:spcPct val="125000"/>
              </a:lnSpc>
              <a:spcBef>
                <a:spcPts val="0"/>
              </a:spcBef>
              <a:spcAft>
                <a:spcPts val="0"/>
              </a:spcAft>
              <a:buClr>
                <a:srgbClr val="000000"/>
              </a:buClr>
              <a:buSzPts val="1500"/>
              <a:buFont typeface="Arial" panose="020B0604020202020204"/>
              <a:buChar char="○"/>
            </a:pPr>
            <a:r>
              <a:rPr lang="en-GB" dirty="0" err="1"/>
              <a:t>基于视觉识别的障碍物定位</a:t>
            </a:r>
            <a:r>
              <a:rPr lang="zh-CN" altLang="en-US" dirty="0"/>
              <a:t>与</a:t>
            </a:r>
            <a:r>
              <a:rPr lang="en-GB" dirty="0" err="1"/>
              <a:t>路径规划</a:t>
            </a:r>
            <a:endParaRPr lang="en-GB" dirty="0"/>
          </a:p>
          <a:p>
            <a:pPr marL="914400" lvl="1" indent="-323850" algn="l" rtl="0">
              <a:lnSpc>
                <a:spcPct val="125000"/>
              </a:lnSpc>
              <a:spcBef>
                <a:spcPts val="0"/>
              </a:spcBef>
              <a:spcAft>
                <a:spcPts val="0"/>
              </a:spcAft>
              <a:buClr>
                <a:srgbClr val="000000"/>
              </a:buClr>
              <a:buSzPts val="1500"/>
              <a:buFont typeface="Arial" panose="020B0604020202020204"/>
              <a:buChar char="○"/>
            </a:pPr>
            <a:r>
              <a:rPr lang="en-GB" dirty="0" err="1"/>
              <a:t>基于Caltech的运动轨迹修改（绕桩演示</a:t>
            </a:r>
            <a:r>
              <a:rPr lang="en-GB" dirty="0"/>
              <a:t>）</a:t>
            </a:r>
          </a:p>
          <a:p>
            <a:pPr marL="914400" lvl="1" indent="-323850" algn="l" rtl="0">
              <a:lnSpc>
                <a:spcPct val="125000"/>
              </a:lnSpc>
              <a:spcBef>
                <a:spcPts val="0"/>
              </a:spcBef>
              <a:spcAft>
                <a:spcPts val="0"/>
              </a:spcAft>
              <a:buClr>
                <a:srgbClr val="000000"/>
              </a:buClr>
              <a:buSzPts val="1500"/>
              <a:buFont typeface="Arial" panose="020B0604020202020204"/>
              <a:buChar char="○"/>
            </a:pPr>
            <a:r>
              <a:rPr lang="en-GB" dirty="0" err="1"/>
              <a:t>避障算法演示与Ubuntu规划演示（Gazebo</a:t>
            </a:r>
            <a:r>
              <a:rPr lang="en-GB" dirty="0"/>
              <a:t>）</a:t>
            </a:r>
            <a:endParaRPr sz="1500" dirty="0">
              <a:solidFill>
                <a:srgbClr val="000000"/>
              </a:solidFill>
              <a:latin typeface="Arial" panose="020B0604020202020204"/>
              <a:ea typeface="Arial" panose="020B0604020202020204"/>
              <a:cs typeface="Arial" panose="020B0604020202020204"/>
              <a:sym typeface="Arial" panose="020B0604020202020204"/>
            </a:endParaRPr>
          </a:p>
        </p:txBody>
      </p:sp>
    </p:spTree>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83" y="4895005"/>
            <a:ext cx="12192000" cy="1980925"/>
          </a:xfrm>
          <a:prstGeom prst="rect">
            <a:avLst/>
          </a:prstGeom>
        </p:spPr>
      </p:pic>
      <p:pic>
        <p:nvPicPr>
          <p:cNvPr id="8" name="图片 7"/>
          <p:cNvPicPr>
            <a:picLocks noChangeAspect="1"/>
          </p:cNvPicPr>
          <p:nvPr/>
        </p:nvPicPr>
        <p:blipFill>
          <a:blip r:embed="rId3"/>
          <a:stretch>
            <a:fillRect/>
          </a:stretch>
        </p:blipFill>
        <p:spPr>
          <a:xfrm>
            <a:off x="439676" y="307638"/>
            <a:ext cx="265554" cy="934751"/>
          </a:xfrm>
          <a:prstGeom prst="rect">
            <a:avLst/>
          </a:prstGeom>
        </p:spPr>
      </p:pic>
      <p:pic>
        <p:nvPicPr>
          <p:cNvPr id="9" name="图片 8"/>
          <p:cNvPicPr>
            <a:picLocks noChangeAspect="1"/>
          </p:cNvPicPr>
          <p:nvPr/>
        </p:nvPicPr>
        <p:blipFill>
          <a:blip r:embed="rId4">
            <a:extLst>
              <a:ext uri="{BEBA8EAE-BF5A-486C-A8C5-ECC9F3942E4B}">
                <a14:imgProps xmlns:a14="http://schemas.microsoft.com/office/drawing/2010/main">
                  <a14:imgLayer r:embed="rId5">
                    <a14:imgEffect>
                      <a14:saturation sat="300000"/>
                    </a14:imgEffect>
                    <a14:imgEffect>
                      <a14:sharpenSoften amount="80000"/>
                    </a14:imgEffect>
                  </a14:imgLayer>
                </a14:imgProps>
              </a:ext>
            </a:extLst>
          </a:blip>
          <a:stretch>
            <a:fillRect/>
          </a:stretch>
        </p:blipFill>
        <p:spPr>
          <a:xfrm>
            <a:off x="-22104" y="5391540"/>
            <a:ext cx="5018936" cy="1334540"/>
          </a:xfrm>
          <a:prstGeom prst="rect">
            <a:avLst/>
          </a:prstGeom>
        </p:spPr>
      </p:pic>
      <p:pic>
        <p:nvPicPr>
          <p:cNvPr id="7" name="图片 6"/>
          <p:cNvPicPr>
            <a:picLocks noChangeAspect="1"/>
          </p:cNvPicPr>
          <p:nvPr/>
        </p:nvPicPr>
        <p:blipFill rotWithShape="1">
          <a:blip r:embed="rId4">
            <a:extLst>
              <a:ext uri="{BEBA8EAE-BF5A-486C-A8C5-ECC9F3942E4B}">
                <a14:imgProps xmlns:a14="http://schemas.microsoft.com/office/drawing/2010/main">
                  <a14:imgLayer r:embed="rId5">
                    <a14:imgEffect>
                      <a14:saturation sat="300000"/>
                    </a14:imgEffect>
                    <a14:imgEffect>
                      <a14:sharpenSoften amount="80000"/>
                    </a14:imgEffect>
                  </a14:imgLayer>
                </a14:imgProps>
              </a:ext>
            </a:extLst>
          </a:blip>
          <a:srcRect l="13807"/>
          <a:stretch>
            <a:fillRect/>
          </a:stretch>
        </p:blipFill>
        <p:spPr>
          <a:xfrm>
            <a:off x="4996832" y="5391540"/>
            <a:ext cx="4325964" cy="1334540"/>
          </a:xfrm>
          <a:prstGeom prst="rect">
            <a:avLst/>
          </a:prstGeom>
        </p:spPr>
      </p:pic>
      <p:pic>
        <p:nvPicPr>
          <p:cNvPr id="11" name="图片 10" descr="南科大-树德书院"/>
          <p:cNvPicPr>
            <a:picLocks noChangeAspect="1"/>
          </p:cNvPicPr>
          <p:nvPr/>
        </p:nvPicPr>
        <p:blipFill rotWithShape="1">
          <a:blip r:embed="rId6"/>
          <a:srcRect l="-31802" r="31802"/>
          <a:stretch>
            <a:fillRect/>
          </a:stretch>
        </p:blipFill>
        <p:spPr>
          <a:xfrm>
            <a:off x="8464550" y="169545"/>
            <a:ext cx="3395980" cy="537210"/>
          </a:xfrm>
          <a:prstGeom prst="rect">
            <a:avLst/>
          </a:prstGeom>
        </p:spPr>
      </p:pic>
      <p:sp>
        <p:nvSpPr>
          <p:cNvPr id="15" name="文本框 14"/>
          <p:cNvSpPr txBox="1"/>
          <p:nvPr/>
        </p:nvSpPr>
        <p:spPr>
          <a:xfrm>
            <a:off x="782642" y="623447"/>
            <a:ext cx="7495801" cy="830997"/>
          </a:xfrm>
          <a:prstGeom prst="rect">
            <a:avLst/>
          </a:prstGeom>
          <a:noFill/>
        </p:spPr>
        <p:txBody>
          <a:bodyPr wrap="square" rtlCol="0">
            <a:spAutoFit/>
          </a:bodyPr>
          <a:lstStyle>
            <a:defPPr>
              <a:defRPr lang="zh-CN"/>
            </a:defPPr>
            <a:lvl1pPr>
              <a:defRPr sz="2400" b="1">
                <a:latin typeface="微软雅黑" panose="020B0503020204020204" charset="-122"/>
                <a:ea typeface="微软雅黑" panose="020B0503020204020204" charset="-122"/>
              </a:defRPr>
            </a:lvl1pPr>
          </a:lstStyle>
          <a:p>
            <a:r>
              <a:rPr lang="zh-CN" altLang="en-US" dirty="0">
                <a:sym typeface="+mn-ea"/>
              </a:rPr>
              <a:t>人工势能场避障算法</a:t>
            </a:r>
            <a:endParaRPr dirty="0"/>
          </a:p>
          <a:p>
            <a:endParaRPr lang="en-US" altLang="zh-CN" dirty="0"/>
          </a:p>
        </p:txBody>
      </p:sp>
      <p:sp>
        <p:nvSpPr>
          <p:cNvPr id="4" name="灯片编号占位符 3"/>
          <p:cNvSpPr>
            <a:spLocks noGrp="1"/>
          </p:cNvSpPr>
          <p:nvPr>
            <p:ph type="sldNum" sz="quarter" idx="12"/>
          </p:nvPr>
        </p:nvSpPr>
        <p:spPr/>
        <p:txBody>
          <a:bodyPr/>
          <a:lstStyle/>
          <a:p>
            <a:fld id="{1D393944-DC62-4081-86B4-76E5FCA2F9B8}" type="slidenum">
              <a:rPr lang="zh-CN" altLang="en-US" smtClean="0"/>
              <a:t>19</a:t>
            </a:fld>
            <a:endParaRPr lang="zh-CN" altLang="en-US"/>
          </a:p>
        </p:txBody>
      </p:sp>
      <p:sp>
        <p:nvSpPr>
          <p:cNvPr id="16" name="Google Shape;155;p21">
            <a:extLst>
              <a:ext uri="{FF2B5EF4-FFF2-40B4-BE49-F238E27FC236}">
                <a16:creationId xmlns:a16="http://schemas.microsoft.com/office/drawing/2014/main" id="{DD3B4BC1-AA61-3C60-4E06-5D0EA74EBDFC}"/>
              </a:ext>
            </a:extLst>
          </p:cNvPr>
          <p:cNvSpPr txBox="1">
            <a:spLocks/>
          </p:cNvSpPr>
          <p:nvPr/>
        </p:nvSpPr>
        <p:spPr>
          <a:xfrm>
            <a:off x="705230" y="1522470"/>
            <a:ext cx="5681700" cy="1182445"/>
          </a:xfrm>
          <a:prstGeom prst="rect">
            <a:avLst/>
          </a:prstGeom>
        </p:spPr>
        <p:txBody>
          <a:bodyPr spcFirstLastPara="1" vert="horz" wrap="square" lIns="91425" tIns="91425" rIns="91425" bIns="91425" rtlCol="0" anchor="t"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spcBef>
                <a:spcPts val="0"/>
              </a:spcBef>
              <a:spcAft>
                <a:spcPts val="1200"/>
              </a:spcAft>
            </a:pPr>
            <a:r>
              <a:rPr lang="zh-CN" altLang="en-US" sz="1600" dirty="0">
                <a:solidFill>
                  <a:srgbClr val="4D4D4D"/>
                </a:solidFill>
                <a:highlight>
                  <a:srgbClr val="FFFFFF"/>
                </a:highlight>
                <a:latin typeface="Arial"/>
                <a:ea typeface="Arial"/>
                <a:cs typeface="Arial"/>
                <a:sym typeface="Arial"/>
              </a:rPr>
              <a:t>       人工势场包括引力场合斥力场，其中目标点对物体产生引力，引导物体朝向其运动。障碍物对物体产生斥力，避免物体与之发生碰撞。物体在路径上每一点所受的合力等于这一点所有斥力和引力的和。</a:t>
            </a:r>
            <a:endParaRPr lang="zh-CN" altLang="en-US" sz="1600" dirty="0"/>
          </a:p>
        </p:txBody>
      </p:sp>
      <p:pic>
        <p:nvPicPr>
          <p:cNvPr id="17" name="Google Shape;157;p21">
            <a:extLst>
              <a:ext uri="{FF2B5EF4-FFF2-40B4-BE49-F238E27FC236}">
                <a16:creationId xmlns:a16="http://schemas.microsoft.com/office/drawing/2014/main" id="{D6441468-32BF-86CD-5D29-F5266647A3A7}"/>
              </a:ext>
            </a:extLst>
          </p:cNvPr>
          <p:cNvPicPr preferRelativeResize="0"/>
          <p:nvPr/>
        </p:nvPicPr>
        <p:blipFill>
          <a:blip r:embed="rId7">
            <a:alphaModFix/>
          </a:blip>
          <a:stretch>
            <a:fillRect/>
          </a:stretch>
        </p:blipFill>
        <p:spPr>
          <a:xfrm>
            <a:off x="4226560" y="2953182"/>
            <a:ext cx="4205133" cy="1044984"/>
          </a:xfrm>
          <a:prstGeom prst="rect">
            <a:avLst/>
          </a:prstGeom>
          <a:noFill/>
          <a:ln>
            <a:noFill/>
          </a:ln>
        </p:spPr>
      </p:pic>
      <p:pic>
        <p:nvPicPr>
          <p:cNvPr id="18" name="Google Shape;158;p21">
            <a:extLst>
              <a:ext uri="{FF2B5EF4-FFF2-40B4-BE49-F238E27FC236}">
                <a16:creationId xmlns:a16="http://schemas.microsoft.com/office/drawing/2014/main" id="{19AB1FE4-F99C-938B-440D-970D8578C9C3}"/>
              </a:ext>
            </a:extLst>
          </p:cNvPr>
          <p:cNvPicPr preferRelativeResize="0"/>
          <p:nvPr/>
        </p:nvPicPr>
        <p:blipFill>
          <a:blip r:embed="rId8">
            <a:alphaModFix/>
          </a:blip>
          <a:stretch>
            <a:fillRect/>
          </a:stretch>
        </p:blipFill>
        <p:spPr>
          <a:xfrm>
            <a:off x="8464550" y="2746732"/>
            <a:ext cx="3457993" cy="1229524"/>
          </a:xfrm>
          <a:prstGeom prst="rect">
            <a:avLst/>
          </a:prstGeom>
          <a:noFill/>
          <a:ln>
            <a:noFill/>
          </a:ln>
        </p:spPr>
      </p:pic>
      <p:pic>
        <p:nvPicPr>
          <p:cNvPr id="19" name="Google Shape;160;p21">
            <a:extLst>
              <a:ext uri="{FF2B5EF4-FFF2-40B4-BE49-F238E27FC236}">
                <a16:creationId xmlns:a16="http://schemas.microsoft.com/office/drawing/2014/main" id="{C3F8D6EA-6C00-246A-E04A-2A7781E91A1D}"/>
              </a:ext>
            </a:extLst>
          </p:cNvPr>
          <p:cNvPicPr preferRelativeResize="0"/>
          <p:nvPr/>
        </p:nvPicPr>
        <p:blipFill>
          <a:blip r:embed="rId9">
            <a:alphaModFix/>
          </a:blip>
          <a:stretch>
            <a:fillRect/>
          </a:stretch>
        </p:blipFill>
        <p:spPr>
          <a:xfrm>
            <a:off x="735710" y="2626647"/>
            <a:ext cx="3490850" cy="1864761"/>
          </a:xfrm>
          <a:prstGeom prst="rect">
            <a:avLst/>
          </a:prstGeom>
          <a:noFill/>
          <a:ln>
            <a:noFill/>
          </a:ln>
        </p:spPr>
      </p:pic>
      <p:pic>
        <p:nvPicPr>
          <p:cNvPr id="21" name="Google Shape;162;p21">
            <a:extLst>
              <a:ext uri="{FF2B5EF4-FFF2-40B4-BE49-F238E27FC236}">
                <a16:creationId xmlns:a16="http://schemas.microsoft.com/office/drawing/2014/main" id="{0D6F8B59-564A-CAB3-38BE-F870E537E91E}"/>
              </a:ext>
            </a:extLst>
          </p:cNvPr>
          <p:cNvPicPr preferRelativeResize="0"/>
          <p:nvPr/>
        </p:nvPicPr>
        <p:blipFill>
          <a:blip r:embed="rId10">
            <a:alphaModFix/>
          </a:blip>
          <a:stretch>
            <a:fillRect/>
          </a:stretch>
        </p:blipFill>
        <p:spPr>
          <a:xfrm>
            <a:off x="6832196" y="4495945"/>
            <a:ext cx="3815484" cy="377150"/>
          </a:xfrm>
          <a:prstGeom prst="rect">
            <a:avLst/>
          </a:prstGeom>
          <a:noFill/>
          <a:ln>
            <a:noFill/>
          </a:ln>
        </p:spPr>
      </p:pic>
      <p:sp>
        <p:nvSpPr>
          <p:cNvPr id="22" name="Google Shape;159;p21">
            <a:extLst>
              <a:ext uri="{FF2B5EF4-FFF2-40B4-BE49-F238E27FC236}">
                <a16:creationId xmlns:a16="http://schemas.microsoft.com/office/drawing/2014/main" id="{05CB48D1-EC44-51E8-C9F1-70BCDE3F661C}"/>
              </a:ext>
            </a:extLst>
          </p:cNvPr>
          <p:cNvSpPr txBox="1">
            <a:spLocks/>
          </p:cNvSpPr>
          <p:nvPr/>
        </p:nvSpPr>
        <p:spPr>
          <a:xfrm>
            <a:off x="705230" y="4614924"/>
            <a:ext cx="4848600" cy="653100"/>
          </a:xfrm>
          <a:prstGeom prst="rect">
            <a:avLst/>
          </a:prstGeom>
        </p:spPr>
        <p:txBody>
          <a:bodyPr spcFirstLastPara="1" vert="horz" wrap="square" lIns="91425" tIns="91425" rIns="91425" bIns="91425" rtlCol="0" anchor="t" anchorCtr="0">
            <a:noAutofit/>
          </a:bodyPr>
          <a:lstStyle>
            <a:defPPr>
              <a:defRPr lang="zh-CN"/>
            </a:defPPr>
            <a:lvl1pPr indent="0">
              <a:lnSpc>
                <a:spcPct val="90000"/>
              </a:lnSpc>
              <a:spcBef>
                <a:spcPts val="0"/>
              </a:spcBef>
              <a:spcAft>
                <a:spcPts val="1200"/>
              </a:spcAft>
              <a:buFont typeface="Arial" panose="020B0604020202020204" pitchFamily="34" charset="0"/>
              <a:buNone/>
              <a:defRPr sz="1350">
                <a:solidFill>
                  <a:srgbClr val="4D4D4D"/>
                </a:solidFill>
                <a:highlight>
                  <a:srgbClr val="FFFFFF"/>
                </a:highlight>
                <a:latin typeface="Arial"/>
                <a:ea typeface="Arial"/>
                <a:cs typeface="Arial"/>
              </a:defRPr>
            </a:lvl1pPr>
            <a:lvl2pPr indent="0" algn="ctr">
              <a:lnSpc>
                <a:spcPct val="90000"/>
              </a:lnSpc>
              <a:spcBef>
                <a:spcPts val="500"/>
              </a:spcBef>
              <a:buFont typeface="Arial" panose="020B0604020202020204" pitchFamily="34" charset="0"/>
              <a:buNone/>
              <a:defRPr sz="2000"/>
            </a:lvl2pPr>
            <a:lvl3pPr indent="0" algn="ctr">
              <a:lnSpc>
                <a:spcPct val="90000"/>
              </a:lnSpc>
              <a:spcBef>
                <a:spcPts val="500"/>
              </a:spcBef>
              <a:buFont typeface="Arial" panose="020B0604020202020204" pitchFamily="34" charset="0"/>
              <a:buNone/>
            </a:lvl3pPr>
            <a:lvl4pPr indent="0" algn="ctr">
              <a:lnSpc>
                <a:spcPct val="90000"/>
              </a:lnSpc>
              <a:spcBef>
                <a:spcPts val="500"/>
              </a:spcBef>
              <a:buFont typeface="Arial" panose="020B0604020202020204" pitchFamily="34" charset="0"/>
              <a:buNone/>
              <a:defRPr sz="1600"/>
            </a:lvl4pPr>
            <a:lvl5pPr indent="0" algn="ctr">
              <a:lnSpc>
                <a:spcPct val="90000"/>
              </a:lnSpc>
              <a:spcBef>
                <a:spcPts val="500"/>
              </a:spcBef>
              <a:buFont typeface="Arial" panose="020B0604020202020204" pitchFamily="34" charset="0"/>
              <a:buNone/>
              <a:defRPr sz="1600"/>
            </a:lvl5pPr>
            <a:lvl6pPr indent="0" algn="ctr">
              <a:lnSpc>
                <a:spcPct val="90000"/>
              </a:lnSpc>
              <a:spcBef>
                <a:spcPts val="500"/>
              </a:spcBef>
              <a:buFont typeface="Arial" panose="020B0604020202020204" pitchFamily="34" charset="0"/>
              <a:buNone/>
              <a:defRPr sz="1600"/>
            </a:lvl6pPr>
            <a:lvl7pPr indent="0" algn="ctr">
              <a:lnSpc>
                <a:spcPct val="90000"/>
              </a:lnSpc>
              <a:spcBef>
                <a:spcPts val="500"/>
              </a:spcBef>
              <a:buFont typeface="Arial" panose="020B0604020202020204" pitchFamily="34" charset="0"/>
              <a:buNone/>
              <a:defRPr sz="1600"/>
            </a:lvl7pPr>
            <a:lvl8pPr indent="0" algn="ctr">
              <a:lnSpc>
                <a:spcPct val="90000"/>
              </a:lnSpc>
              <a:spcBef>
                <a:spcPts val="500"/>
              </a:spcBef>
              <a:buFont typeface="Arial" panose="020B0604020202020204" pitchFamily="34" charset="0"/>
              <a:buNone/>
              <a:defRPr sz="1600"/>
            </a:lvl8pPr>
            <a:lvl9pPr indent="0" algn="ctr">
              <a:lnSpc>
                <a:spcPct val="90000"/>
              </a:lnSpc>
              <a:spcBef>
                <a:spcPts val="500"/>
              </a:spcBef>
              <a:buFont typeface="Arial" panose="020B0604020202020204" pitchFamily="34" charset="0"/>
              <a:buNone/>
              <a:defRPr sz="1600"/>
            </a:lvl9pPr>
          </a:lstStyle>
          <a:p>
            <a:r>
              <a:rPr lang="zh-CN" altLang="en-US" sz="1600" dirty="0">
                <a:sym typeface="Arial"/>
              </a:rPr>
              <a:t>       从人工势力场求解运动路径的过程，就是从当前位置开始，沿着负梯度方向不断前进，直至达到梯度为</a:t>
            </a:r>
            <a:r>
              <a:rPr lang="en-US" altLang="zh-CN" sz="1600" dirty="0">
                <a:sym typeface="Arial"/>
              </a:rPr>
              <a:t>0</a:t>
            </a:r>
            <a:r>
              <a:rPr lang="zh-CN" altLang="en-US" sz="1600" dirty="0">
                <a:sym typeface="Arial"/>
              </a:rPr>
              <a:t>的位置。</a:t>
            </a:r>
            <a:endParaRPr lang="zh-CN" altLang="en-US" sz="1600" dirty="0"/>
          </a:p>
        </p:txBody>
      </p:sp>
    </p:spTree>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83" y="4877075"/>
            <a:ext cx="12192000" cy="1980925"/>
          </a:xfrm>
          <a:prstGeom prst="rect">
            <a:avLst/>
          </a:prstGeom>
        </p:spPr>
      </p:pic>
      <p:pic>
        <p:nvPicPr>
          <p:cNvPr id="8" name="图片 7"/>
          <p:cNvPicPr>
            <a:picLocks noChangeAspect="1"/>
          </p:cNvPicPr>
          <p:nvPr/>
        </p:nvPicPr>
        <p:blipFill>
          <a:blip r:embed="rId3"/>
          <a:stretch>
            <a:fillRect/>
          </a:stretch>
        </p:blipFill>
        <p:spPr>
          <a:xfrm>
            <a:off x="439676" y="307638"/>
            <a:ext cx="265554" cy="934751"/>
          </a:xfrm>
          <a:prstGeom prst="rect">
            <a:avLst/>
          </a:prstGeom>
        </p:spPr>
      </p:pic>
      <p:pic>
        <p:nvPicPr>
          <p:cNvPr id="9" name="图片 8"/>
          <p:cNvPicPr>
            <a:picLocks noChangeAspect="1"/>
          </p:cNvPicPr>
          <p:nvPr/>
        </p:nvPicPr>
        <p:blipFill>
          <a:blip r:embed="rId4">
            <a:extLst>
              <a:ext uri="{BEBA8EAE-BF5A-486C-A8C5-ECC9F3942E4B}">
                <a14:imgProps xmlns:a14="http://schemas.microsoft.com/office/drawing/2010/main">
                  <a14:imgLayer r:embed="rId5">
                    <a14:imgEffect>
                      <a14:saturation sat="300000"/>
                    </a14:imgEffect>
                    <a14:imgEffect>
                      <a14:sharpenSoften amount="80000"/>
                    </a14:imgEffect>
                  </a14:imgLayer>
                </a14:imgProps>
              </a:ext>
            </a:extLst>
          </a:blip>
          <a:stretch>
            <a:fillRect/>
          </a:stretch>
        </p:blipFill>
        <p:spPr>
          <a:xfrm>
            <a:off x="-22104" y="5391540"/>
            <a:ext cx="5018936" cy="1334540"/>
          </a:xfrm>
          <a:prstGeom prst="rect">
            <a:avLst/>
          </a:prstGeom>
        </p:spPr>
      </p:pic>
      <p:pic>
        <p:nvPicPr>
          <p:cNvPr id="7" name="图片 6"/>
          <p:cNvPicPr>
            <a:picLocks noChangeAspect="1"/>
          </p:cNvPicPr>
          <p:nvPr/>
        </p:nvPicPr>
        <p:blipFill rotWithShape="1">
          <a:blip r:embed="rId4">
            <a:extLst>
              <a:ext uri="{BEBA8EAE-BF5A-486C-A8C5-ECC9F3942E4B}">
                <a14:imgProps xmlns:a14="http://schemas.microsoft.com/office/drawing/2010/main">
                  <a14:imgLayer r:embed="rId5">
                    <a14:imgEffect>
                      <a14:saturation sat="300000"/>
                    </a14:imgEffect>
                    <a14:imgEffect>
                      <a14:sharpenSoften amount="80000"/>
                    </a14:imgEffect>
                  </a14:imgLayer>
                </a14:imgProps>
              </a:ext>
            </a:extLst>
          </a:blip>
          <a:srcRect l="13807"/>
          <a:stretch>
            <a:fillRect/>
          </a:stretch>
        </p:blipFill>
        <p:spPr>
          <a:xfrm>
            <a:off x="4996832" y="5391540"/>
            <a:ext cx="4325964" cy="1334540"/>
          </a:xfrm>
          <a:prstGeom prst="rect">
            <a:avLst/>
          </a:prstGeom>
        </p:spPr>
      </p:pic>
      <p:pic>
        <p:nvPicPr>
          <p:cNvPr id="10" name="图片 9"/>
          <p:cNvPicPr>
            <a:picLocks noChangeAspect="1"/>
          </p:cNvPicPr>
          <p:nvPr/>
        </p:nvPicPr>
        <p:blipFill rotWithShape="1">
          <a:blip r:embed="rId4">
            <a:extLst>
              <a:ext uri="{BEBA8EAE-BF5A-486C-A8C5-ECC9F3942E4B}">
                <a14:imgProps xmlns:a14="http://schemas.microsoft.com/office/drawing/2010/main">
                  <a14:imgLayer r:embed="rId5">
                    <a14:imgEffect>
                      <a14:saturation sat="300000"/>
                    </a14:imgEffect>
                    <a14:imgEffect>
                      <a14:sharpenSoften amount="80000"/>
                    </a14:imgEffect>
                  </a14:imgLayer>
                </a14:imgProps>
              </a:ext>
            </a:extLst>
          </a:blip>
          <a:srcRect l="11337" r="31759"/>
          <a:stretch>
            <a:fillRect/>
          </a:stretch>
        </p:blipFill>
        <p:spPr>
          <a:xfrm flipH="1">
            <a:off x="9322796" y="5391540"/>
            <a:ext cx="2855952" cy="1334540"/>
          </a:xfrm>
          <a:prstGeom prst="rect">
            <a:avLst/>
          </a:prstGeom>
        </p:spPr>
      </p:pic>
      <p:pic>
        <p:nvPicPr>
          <p:cNvPr id="11" name="图片 10" descr="南科大-树德书院"/>
          <p:cNvPicPr>
            <a:picLocks noChangeAspect="1"/>
          </p:cNvPicPr>
          <p:nvPr/>
        </p:nvPicPr>
        <p:blipFill rotWithShape="1">
          <a:blip r:embed="rId6"/>
          <a:srcRect l="-31802" r="31802"/>
          <a:stretch>
            <a:fillRect/>
          </a:stretch>
        </p:blipFill>
        <p:spPr>
          <a:xfrm>
            <a:off x="8464550" y="169545"/>
            <a:ext cx="3395980" cy="537210"/>
          </a:xfrm>
          <a:prstGeom prst="rect">
            <a:avLst/>
          </a:prstGeom>
        </p:spPr>
      </p:pic>
      <p:sp>
        <p:nvSpPr>
          <p:cNvPr id="15" name="文本框 14"/>
          <p:cNvSpPr txBox="1"/>
          <p:nvPr/>
        </p:nvSpPr>
        <p:spPr>
          <a:xfrm>
            <a:off x="705484" y="473710"/>
            <a:ext cx="7495801" cy="1568450"/>
          </a:xfrm>
          <a:prstGeom prst="rect">
            <a:avLst/>
          </a:prstGeom>
          <a:noFill/>
        </p:spPr>
        <p:txBody>
          <a:bodyPr wrap="square" rtlCol="0">
            <a:spAutoFit/>
          </a:bodyPr>
          <a:lstStyle>
            <a:defPPr>
              <a:defRPr lang="zh-CN"/>
            </a:defPPr>
            <a:lvl1pPr>
              <a:defRPr sz="2400" b="1">
                <a:latin typeface="微软雅黑" panose="020B0503020204020204" charset="-122"/>
                <a:ea typeface="微软雅黑" panose="020B0503020204020204" charset="-122"/>
              </a:defRPr>
            </a:lvl1pPr>
          </a:lstStyle>
          <a:p>
            <a:r>
              <a:rPr lang="en-GB" dirty="0" err="1">
                <a:sym typeface="+mn-ea"/>
              </a:rPr>
              <a:t>障碍物视觉定位+路径规划</a:t>
            </a:r>
            <a:endParaRPr dirty="0"/>
          </a:p>
          <a:p>
            <a:endParaRPr lang="en-GB" dirty="0"/>
          </a:p>
          <a:p>
            <a:endParaRPr dirty="0"/>
          </a:p>
          <a:p>
            <a:endParaRPr lang="en-US" altLang="zh-CN" dirty="0"/>
          </a:p>
        </p:txBody>
      </p:sp>
      <p:sp>
        <p:nvSpPr>
          <p:cNvPr id="4" name="灯片编号占位符 3"/>
          <p:cNvSpPr>
            <a:spLocks noGrp="1"/>
          </p:cNvSpPr>
          <p:nvPr>
            <p:ph type="sldNum" sz="quarter" idx="12"/>
          </p:nvPr>
        </p:nvSpPr>
        <p:spPr/>
        <p:txBody>
          <a:bodyPr/>
          <a:lstStyle/>
          <a:p>
            <a:fld id="{1D393944-DC62-4081-86B4-76E5FCA2F9B8}" type="slidenum">
              <a:rPr lang="zh-CN" altLang="en-US" smtClean="0"/>
              <a:t>20</a:t>
            </a:fld>
            <a:endParaRPr lang="zh-CN" altLang="en-US"/>
          </a:p>
        </p:txBody>
      </p:sp>
      <p:sp>
        <p:nvSpPr>
          <p:cNvPr id="132" name="Google Shape;132;p20"/>
          <p:cNvSpPr txBox="1">
            <a:spLocks noGrp="1"/>
          </p:cNvSpPr>
          <p:nvPr>
            <p:ph type="body" idx="1"/>
          </p:nvPr>
        </p:nvSpPr>
        <p:spPr>
          <a:xfrm>
            <a:off x="439420" y="1591310"/>
            <a:ext cx="5868035" cy="3178810"/>
          </a:xfrm>
          <a:prstGeom prst="rect">
            <a:avLst/>
          </a:prstGeom>
        </p:spPr>
        <p:txBody>
          <a:bodyPr spcFirstLastPara="1" wrap="square" lIns="91425" tIns="91425" rIns="91425" bIns="91425" anchor="t" anchorCtr="0">
            <a:noAutofit/>
          </a:bodyPr>
          <a:lstStyle/>
          <a:p>
            <a:pPr marL="140970" lvl="0" algn="l" rtl="0">
              <a:spcBef>
                <a:spcPts val="0"/>
              </a:spcBef>
              <a:spcAft>
                <a:spcPts val="0"/>
              </a:spcAft>
              <a:buSzPts val="1385"/>
            </a:pPr>
            <a:r>
              <a:rPr lang="en-GB" sz="2000" dirty="0" err="1"/>
              <a:t>随机生成障碍物（实体+光影）的位置</a:t>
            </a:r>
            <a:endParaRPr sz="2000" dirty="0"/>
          </a:p>
          <a:p>
            <a:pPr marL="457200" lvl="0" indent="-457200" algn="l" rtl="0">
              <a:spcBef>
                <a:spcPts val="1200"/>
              </a:spcBef>
              <a:spcAft>
                <a:spcPts val="0"/>
              </a:spcAft>
              <a:buSzPts val="852"/>
              <a:buAutoNum type="arabicPeriod"/>
            </a:pPr>
            <a:endParaRPr sz="2000" dirty="0"/>
          </a:p>
          <a:p>
            <a:pPr marL="140970" lvl="0" algn="l" rtl="0">
              <a:spcBef>
                <a:spcPts val="1200"/>
              </a:spcBef>
              <a:spcAft>
                <a:spcPts val="0"/>
              </a:spcAft>
              <a:buSzPts val="1385"/>
            </a:pPr>
            <a:r>
              <a:rPr lang="en-GB" sz="2000" dirty="0" err="1"/>
              <a:t>通过CV处理实物图像提取障碍物所在位置</a:t>
            </a:r>
            <a:endParaRPr sz="2000" dirty="0"/>
          </a:p>
          <a:p>
            <a:pPr marL="457200" lvl="0" indent="-457200" algn="l" rtl="0">
              <a:spcBef>
                <a:spcPts val="1200"/>
              </a:spcBef>
              <a:spcAft>
                <a:spcPts val="0"/>
              </a:spcAft>
              <a:buSzPts val="852"/>
              <a:buAutoNum type="arabicPeriod"/>
            </a:pPr>
            <a:endParaRPr sz="2000" dirty="0"/>
          </a:p>
          <a:p>
            <a:pPr marL="140970" lvl="0" algn="l" rtl="0">
              <a:spcBef>
                <a:spcPts val="1200"/>
              </a:spcBef>
              <a:spcAft>
                <a:spcPts val="0"/>
              </a:spcAft>
              <a:buSzPts val="1385"/>
            </a:pPr>
            <a:r>
              <a:rPr lang="en-GB" sz="2000" dirty="0" err="1"/>
              <a:t>将所在位置导入人工势场规划</a:t>
            </a:r>
            <a:endParaRPr sz="2000" dirty="0"/>
          </a:p>
          <a:p>
            <a:pPr marL="457200" lvl="0" indent="-457200" algn="l" rtl="0">
              <a:spcBef>
                <a:spcPts val="1200"/>
              </a:spcBef>
              <a:spcAft>
                <a:spcPts val="0"/>
              </a:spcAft>
              <a:buSzPts val="852"/>
              <a:buAutoNum type="arabicPeriod"/>
            </a:pPr>
            <a:endParaRPr sz="2000" dirty="0"/>
          </a:p>
          <a:p>
            <a:pPr marL="140970" lvl="0" algn="l" rtl="0">
              <a:spcBef>
                <a:spcPts val="1200"/>
              </a:spcBef>
              <a:spcAft>
                <a:spcPts val="0"/>
              </a:spcAft>
              <a:buSzPts val="1385"/>
            </a:pPr>
            <a:r>
              <a:rPr lang="en-GB" sz="2000" dirty="0" err="1"/>
              <a:t>通过人工势场路径规划，找出到达目标位置的路径</a:t>
            </a:r>
            <a:endParaRPr sz="2000" dirty="0"/>
          </a:p>
        </p:txBody>
      </p:sp>
      <p:pic>
        <p:nvPicPr>
          <p:cNvPr id="128" name="Google Shape;128;p20"/>
          <p:cNvPicPr preferRelativeResize="0"/>
          <p:nvPr/>
        </p:nvPicPr>
        <p:blipFill rotWithShape="1">
          <a:blip r:embed="rId7"/>
          <a:srcRect l="4077" t="21447" r="6891" b="2685"/>
          <a:stretch>
            <a:fillRect/>
          </a:stretch>
        </p:blipFill>
        <p:spPr>
          <a:xfrm>
            <a:off x="9750361" y="3187585"/>
            <a:ext cx="2288433" cy="1769968"/>
          </a:xfrm>
          <a:prstGeom prst="rect">
            <a:avLst/>
          </a:prstGeom>
          <a:noFill/>
          <a:ln>
            <a:noFill/>
          </a:ln>
        </p:spPr>
      </p:pic>
      <p:pic>
        <p:nvPicPr>
          <p:cNvPr id="129" name="Google Shape;129;p20"/>
          <p:cNvPicPr preferRelativeResize="0"/>
          <p:nvPr/>
        </p:nvPicPr>
        <p:blipFill>
          <a:blip r:embed="rId8"/>
          <a:stretch>
            <a:fillRect/>
          </a:stretch>
        </p:blipFill>
        <p:spPr>
          <a:xfrm rot="10800000" flipH="1">
            <a:off x="6321835" y="807569"/>
            <a:ext cx="2050351" cy="2160924"/>
          </a:xfrm>
          <a:prstGeom prst="rect">
            <a:avLst/>
          </a:prstGeom>
          <a:noFill/>
          <a:ln>
            <a:noFill/>
          </a:ln>
        </p:spPr>
      </p:pic>
      <p:pic>
        <p:nvPicPr>
          <p:cNvPr id="130" name="Google Shape;130;p20"/>
          <p:cNvPicPr preferRelativeResize="0"/>
          <p:nvPr/>
        </p:nvPicPr>
        <p:blipFill>
          <a:blip r:embed="rId9"/>
          <a:stretch>
            <a:fillRect/>
          </a:stretch>
        </p:blipFill>
        <p:spPr>
          <a:xfrm rot="10800000" flipH="1">
            <a:off x="9851519" y="825604"/>
            <a:ext cx="2118361" cy="2126144"/>
          </a:xfrm>
          <a:prstGeom prst="rect">
            <a:avLst/>
          </a:prstGeom>
          <a:noFill/>
          <a:ln>
            <a:noFill/>
          </a:ln>
        </p:spPr>
      </p:pic>
      <p:pic>
        <p:nvPicPr>
          <p:cNvPr id="131" name="Google Shape;131;p20"/>
          <p:cNvPicPr preferRelativeResize="0"/>
          <p:nvPr/>
        </p:nvPicPr>
        <p:blipFill rotWithShape="1">
          <a:blip r:embed="rId10"/>
          <a:srcRect l="4447" t="18986" r="6242" b="3894"/>
          <a:stretch>
            <a:fillRect/>
          </a:stretch>
        </p:blipFill>
        <p:spPr>
          <a:xfrm>
            <a:off x="6203465" y="3146725"/>
            <a:ext cx="2288431" cy="1852750"/>
          </a:xfrm>
          <a:prstGeom prst="rect">
            <a:avLst/>
          </a:prstGeom>
          <a:noFill/>
          <a:ln>
            <a:noFill/>
          </a:ln>
        </p:spPr>
      </p:pic>
      <p:sp>
        <p:nvSpPr>
          <p:cNvPr id="133" name="Google Shape;133;p20"/>
          <p:cNvSpPr/>
          <p:nvPr/>
        </p:nvSpPr>
        <p:spPr>
          <a:xfrm>
            <a:off x="8714075" y="3358330"/>
            <a:ext cx="957900" cy="141000"/>
          </a:xfrm>
          <a:prstGeom prst="rightArrow">
            <a:avLst>
              <a:gd name="adj1" fmla="val 50000"/>
              <a:gd name="adj2" fmla="val 171927"/>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20"/>
          <p:cNvSpPr txBox="1"/>
          <p:nvPr/>
        </p:nvSpPr>
        <p:spPr>
          <a:xfrm>
            <a:off x="8610600" y="2886383"/>
            <a:ext cx="1417955" cy="45847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dirty="0" err="1">
                <a:latin typeface="Open Sans"/>
                <a:ea typeface="Open Sans"/>
                <a:cs typeface="Open Sans"/>
                <a:sym typeface="Open Sans"/>
              </a:rPr>
              <a:t>图像处理</a:t>
            </a:r>
            <a:endParaRPr dirty="0">
              <a:latin typeface="Open Sans"/>
              <a:ea typeface="Open Sans"/>
              <a:cs typeface="Open Sans"/>
              <a:sym typeface="Open Sans"/>
            </a:endParaRPr>
          </a:p>
        </p:txBody>
      </p:sp>
      <p:sp>
        <p:nvSpPr>
          <p:cNvPr id="135" name="Google Shape;135;p20"/>
          <p:cNvSpPr txBox="1"/>
          <p:nvPr/>
        </p:nvSpPr>
        <p:spPr>
          <a:xfrm>
            <a:off x="8628000" y="3580690"/>
            <a:ext cx="1260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dirty="0" err="1">
                <a:latin typeface="Open Sans"/>
                <a:ea typeface="Open Sans"/>
                <a:cs typeface="Open Sans"/>
                <a:sym typeface="Open Sans"/>
              </a:rPr>
              <a:t>人工势场</a:t>
            </a:r>
            <a:endParaRPr dirty="0">
              <a:latin typeface="Open Sans"/>
              <a:ea typeface="Open Sans"/>
              <a:cs typeface="Open Sans"/>
              <a:sym typeface="Open Sans"/>
            </a:endParaRPr>
          </a:p>
        </p:txBody>
      </p:sp>
      <p:sp>
        <p:nvSpPr>
          <p:cNvPr id="136" name="Google Shape;136;p20"/>
          <p:cNvSpPr txBox="1"/>
          <p:nvPr/>
        </p:nvSpPr>
        <p:spPr>
          <a:xfrm>
            <a:off x="6384280" y="842390"/>
            <a:ext cx="921000" cy="461635"/>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b="1" dirty="0" err="1">
                <a:latin typeface="Open Sans"/>
                <a:ea typeface="Open Sans"/>
                <a:cs typeface="Open Sans"/>
                <a:sym typeface="Open Sans"/>
              </a:rPr>
              <a:t>定位前</a:t>
            </a:r>
            <a:endParaRPr b="1" dirty="0">
              <a:latin typeface="Open Sans"/>
              <a:ea typeface="Open Sans"/>
              <a:cs typeface="Open Sans"/>
              <a:sym typeface="Open Sans"/>
            </a:endParaRPr>
          </a:p>
        </p:txBody>
      </p:sp>
      <p:sp>
        <p:nvSpPr>
          <p:cNvPr id="137" name="Google Shape;137;p20"/>
          <p:cNvSpPr txBox="1"/>
          <p:nvPr/>
        </p:nvSpPr>
        <p:spPr>
          <a:xfrm>
            <a:off x="9972260" y="879400"/>
            <a:ext cx="921000" cy="461635"/>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b="1" dirty="0" err="1">
                <a:latin typeface="Open Sans"/>
                <a:ea typeface="Open Sans"/>
                <a:cs typeface="Open Sans"/>
                <a:sym typeface="Open Sans"/>
              </a:rPr>
              <a:t>定位后</a:t>
            </a:r>
            <a:endParaRPr b="1" dirty="0">
              <a:latin typeface="Open Sans"/>
              <a:ea typeface="Open Sans"/>
              <a:cs typeface="Open Sans"/>
              <a:sym typeface="Open Sans"/>
            </a:endParaRPr>
          </a:p>
        </p:txBody>
      </p:sp>
    </p:spTree>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83" y="4877075"/>
            <a:ext cx="12192000" cy="1980925"/>
          </a:xfrm>
          <a:prstGeom prst="rect">
            <a:avLst/>
          </a:prstGeom>
        </p:spPr>
      </p:pic>
      <p:pic>
        <p:nvPicPr>
          <p:cNvPr id="8" name="图片 7"/>
          <p:cNvPicPr>
            <a:picLocks noChangeAspect="1"/>
          </p:cNvPicPr>
          <p:nvPr/>
        </p:nvPicPr>
        <p:blipFill>
          <a:blip r:embed="rId3"/>
          <a:stretch>
            <a:fillRect/>
          </a:stretch>
        </p:blipFill>
        <p:spPr>
          <a:xfrm>
            <a:off x="439676" y="307638"/>
            <a:ext cx="265554" cy="934751"/>
          </a:xfrm>
          <a:prstGeom prst="rect">
            <a:avLst/>
          </a:prstGeom>
        </p:spPr>
      </p:pic>
      <p:pic>
        <p:nvPicPr>
          <p:cNvPr id="9" name="图片 8"/>
          <p:cNvPicPr>
            <a:picLocks noChangeAspect="1"/>
          </p:cNvPicPr>
          <p:nvPr/>
        </p:nvPicPr>
        <p:blipFill>
          <a:blip r:embed="rId4">
            <a:extLst>
              <a:ext uri="{BEBA8EAE-BF5A-486C-A8C5-ECC9F3942E4B}">
                <a14:imgProps xmlns:a14="http://schemas.microsoft.com/office/drawing/2010/main">
                  <a14:imgLayer r:embed="rId5">
                    <a14:imgEffect>
                      <a14:saturation sat="300000"/>
                    </a14:imgEffect>
                    <a14:imgEffect>
                      <a14:sharpenSoften amount="80000"/>
                    </a14:imgEffect>
                  </a14:imgLayer>
                </a14:imgProps>
              </a:ext>
            </a:extLst>
          </a:blip>
          <a:stretch>
            <a:fillRect/>
          </a:stretch>
        </p:blipFill>
        <p:spPr>
          <a:xfrm>
            <a:off x="-22104" y="5391540"/>
            <a:ext cx="5018936" cy="1334540"/>
          </a:xfrm>
          <a:prstGeom prst="rect">
            <a:avLst/>
          </a:prstGeom>
        </p:spPr>
      </p:pic>
      <p:pic>
        <p:nvPicPr>
          <p:cNvPr id="7" name="图片 6"/>
          <p:cNvPicPr>
            <a:picLocks noChangeAspect="1"/>
          </p:cNvPicPr>
          <p:nvPr/>
        </p:nvPicPr>
        <p:blipFill rotWithShape="1">
          <a:blip r:embed="rId4">
            <a:extLst>
              <a:ext uri="{BEBA8EAE-BF5A-486C-A8C5-ECC9F3942E4B}">
                <a14:imgProps xmlns:a14="http://schemas.microsoft.com/office/drawing/2010/main">
                  <a14:imgLayer r:embed="rId5">
                    <a14:imgEffect>
                      <a14:saturation sat="300000"/>
                    </a14:imgEffect>
                    <a14:imgEffect>
                      <a14:sharpenSoften amount="80000"/>
                    </a14:imgEffect>
                  </a14:imgLayer>
                </a14:imgProps>
              </a:ext>
            </a:extLst>
          </a:blip>
          <a:srcRect l="13807"/>
          <a:stretch>
            <a:fillRect/>
          </a:stretch>
        </p:blipFill>
        <p:spPr>
          <a:xfrm>
            <a:off x="4996832" y="5398426"/>
            <a:ext cx="4325964" cy="1334540"/>
          </a:xfrm>
          <a:prstGeom prst="rect">
            <a:avLst/>
          </a:prstGeom>
        </p:spPr>
      </p:pic>
      <p:pic>
        <p:nvPicPr>
          <p:cNvPr id="10" name="图片 9"/>
          <p:cNvPicPr>
            <a:picLocks noChangeAspect="1"/>
          </p:cNvPicPr>
          <p:nvPr/>
        </p:nvPicPr>
        <p:blipFill rotWithShape="1">
          <a:blip r:embed="rId4">
            <a:extLst>
              <a:ext uri="{BEBA8EAE-BF5A-486C-A8C5-ECC9F3942E4B}">
                <a14:imgProps xmlns:a14="http://schemas.microsoft.com/office/drawing/2010/main">
                  <a14:imgLayer r:embed="rId5">
                    <a14:imgEffect>
                      <a14:saturation sat="300000"/>
                    </a14:imgEffect>
                    <a14:imgEffect>
                      <a14:sharpenSoften amount="80000"/>
                    </a14:imgEffect>
                  </a14:imgLayer>
                </a14:imgProps>
              </a:ext>
            </a:extLst>
          </a:blip>
          <a:srcRect l="11337" r="31759"/>
          <a:stretch>
            <a:fillRect/>
          </a:stretch>
        </p:blipFill>
        <p:spPr>
          <a:xfrm flipH="1">
            <a:off x="9322796" y="5391540"/>
            <a:ext cx="2855952" cy="1334540"/>
          </a:xfrm>
          <a:prstGeom prst="rect">
            <a:avLst/>
          </a:prstGeom>
        </p:spPr>
      </p:pic>
      <p:pic>
        <p:nvPicPr>
          <p:cNvPr id="11" name="图片 10" descr="南科大-树德书院"/>
          <p:cNvPicPr>
            <a:picLocks noChangeAspect="1"/>
          </p:cNvPicPr>
          <p:nvPr/>
        </p:nvPicPr>
        <p:blipFill rotWithShape="1">
          <a:blip r:embed="rId6"/>
          <a:srcRect l="-31802" r="31802"/>
          <a:stretch>
            <a:fillRect/>
          </a:stretch>
        </p:blipFill>
        <p:spPr>
          <a:xfrm>
            <a:off x="8464550" y="169545"/>
            <a:ext cx="3395980" cy="537210"/>
          </a:xfrm>
          <a:prstGeom prst="rect">
            <a:avLst/>
          </a:prstGeom>
        </p:spPr>
      </p:pic>
      <p:sp>
        <p:nvSpPr>
          <p:cNvPr id="15" name="文本框 14"/>
          <p:cNvSpPr txBox="1"/>
          <p:nvPr/>
        </p:nvSpPr>
        <p:spPr>
          <a:xfrm>
            <a:off x="705230" y="564860"/>
            <a:ext cx="7495801" cy="1198880"/>
          </a:xfrm>
          <a:prstGeom prst="rect">
            <a:avLst/>
          </a:prstGeom>
          <a:noFill/>
        </p:spPr>
        <p:txBody>
          <a:bodyPr wrap="square" rtlCol="0">
            <a:spAutoFit/>
          </a:bodyPr>
          <a:lstStyle>
            <a:defPPr>
              <a:defRPr lang="zh-CN"/>
            </a:defPPr>
            <a:lvl1pPr>
              <a:defRPr sz="2400" b="1">
                <a:latin typeface="微软雅黑" panose="020B0503020204020204" charset="-122"/>
                <a:ea typeface="微软雅黑" panose="020B0503020204020204" charset="-122"/>
              </a:defRPr>
            </a:lvl1pPr>
          </a:lstStyle>
          <a:p>
            <a:r>
              <a:rPr lang="en-GB" dirty="0" err="1">
                <a:sym typeface="+mn-ea"/>
              </a:rPr>
              <a:t>ROS节点通信</a:t>
            </a:r>
            <a:endParaRPr lang="en-GB" dirty="0"/>
          </a:p>
          <a:p>
            <a:endParaRPr dirty="0"/>
          </a:p>
          <a:p>
            <a:endParaRPr lang="en-US" altLang="zh-CN" dirty="0"/>
          </a:p>
        </p:txBody>
      </p:sp>
      <p:sp>
        <p:nvSpPr>
          <p:cNvPr id="4" name="灯片编号占位符 3"/>
          <p:cNvSpPr>
            <a:spLocks noGrp="1"/>
          </p:cNvSpPr>
          <p:nvPr>
            <p:ph type="sldNum" sz="quarter" idx="12"/>
          </p:nvPr>
        </p:nvSpPr>
        <p:spPr/>
        <p:txBody>
          <a:bodyPr/>
          <a:lstStyle/>
          <a:p>
            <a:fld id="{1D393944-DC62-4081-86B4-76E5FCA2F9B8}" type="slidenum">
              <a:rPr lang="zh-CN" altLang="en-US" smtClean="0"/>
              <a:t>21</a:t>
            </a:fld>
            <a:endParaRPr lang="zh-CN" altLang="en-US"/>
          </a:p>
        </p:txBody>
      </p:sp>
      <p:sp>
        <p:nvSpPr>
          <p:cNvPr id="145" name="Google Shape;145;p21"/>
          <p:cNvSpPr txBox="1">
            <a:spLocks noGrp="1"/>
          </p:cNvSpPr>
          <p:nvPr>
            <p:ph type="body" idx="1"/>
          </p:nvPr>
        </p:nvSpPr>
        <p:spPr>
          <a:xfrm>
            <a:off x="705230" y="2436812"/>
            <a:ext cx="4674235" cy="1234440"/>
          </a:xfrm>
          <a:prstGeom prst="rect">
            <a:avLst/>
          </a:prstGeom>
        </p:spPr>
        <p:txBody>
          <a:bodyPr spcFirstLastPara="1" wrap="square" lIns="91425" tIns="91425" rIns="91425" bIns="91425" anchor="t" anchorCtr="0">
            <a:noAutofit/>
          </a:bodyPr>
          <a:lstStyle/>
          <a:p>
            <a:pPr marL="0" lvl="0" indent="0" algn="just" rtl="0" fontAlgn="auto">
              <a:lnSpc>
                <a:spcPct val="150000"/>
              </a:lnSpc>
              <a:spcBef>
                <a:spcPts val="0"/>
              </a:spcBef>
              <a:spcAft>
                <a:spcPts val="1200"/>
              </a:spcAft>
              <a:buNone/>
            </a:pPr>
            <a:r>
              <a:rPr lang="en-GB" sz="1900" dirty="0">
                <a:latin typeface="等线" panose="02010600030101010101" charset="-122"/>
                <a:ea typeface="等线" panose="02010600030101010101" charset="-122"/>
                <a:cs typeface="黑体" panose="02010609060101010101" charset="-122"/>
              </a:rPr>
              <a:t>    </a:t>
            </a:r>
            <a:r>
              <a:rPr lang="en-GB" sz="1900" dirty="0" err="1">
                <a:latin typeface="等线" panose="02010600030101010101" charset="-122"/>
                <a:ea typeface="等线" panose="02010600030101010101" charset="-122"/>
                <a:cs typeface="黑体" panose="02010609060101010101" charset="-122"/>
              </a:rPr>
              <a:t>通过参数调节ROS</a:t>
            </a:r>
            <a:r>
              <a:rPr lang="en-GB" sz="1900" dirty="0">
                <a:latin typeface="等线" panose="02010600030101010101" charset="-122"/>
                <a:ea typeface="等线" panose="02010600030101010101" charset="-122"/>
                <a:cs typeface="黑体" panose="02010609060101010101" charset="-122"/>
              </a:rPr>
              <a:t>::Time不同时间段Cassie在矢状面与冠状面运动的速度，将速度的方向与大小映射到控制Cassie的虚拟joystick的位置上，从而调整Cassie的移动路径。</a:t>
            </a:r>
          </a:p>
        </p:txBody>
      </p:sp>
      <p:pic>
        <p:nvPicPr>
          <p:cNvPr id="2" name="Google Shape;143;p21"/>
          <p:cNvPicPr preferRelativeResize="0"/>
          <p:nvPr/>
        </p:nvPicPr>
        <p:blipFill>
          <a:blip r:embed="rId7"/>
          <a:stretch>
            <a:fillRect/>
          </a:stretch>
        </p:blipFill>
        <p:spPr>
          <a:xfrm>
            <a:off x="5596293" y="2187055"/>
            <a:ext cx="6192520" cy="2361565"/>
          </a:xfrm>
          <a:prstGeom prst="rect">
            <a:avLst/>
          </a:prstGeom>
          <a:noFill/>
          <a:ln>
            <a:noFill/>
          </a:ln>
        </p:spPr>
      </p:pic>
      <p:sp>
        <p:nvSpPr>
          <p:cNvPr id="144" name="Google Shape;144;p21"/>
          <p:cNvSpPr/>
          <p:nvPr/>
        </p:nvSpPr>
        <p:spPr>
          <a:xfrm>
            <a:off x="8610600" y="3306593"/>
            <a:ext cx="1128395" cy="388620"/>
          </a:xfrm>
          <a:prstGeom prst="rect">
            <a:avLst/>
          </a:prstGeom>
          <a:noFill/>
          <a:ln w="38100" cap="flat" cmpd="sng">
            <a:solidFill>
              <a:schemeClr val="accent1">
                <a:shade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83" y="4877075"/>
            <a:ext cx="12192000" cy="1980925"/>
          </a:xfrm>
          <a:prstGeom prst="rect">
            <a:avLst/>
          </a:prstGeom>
        </p:spPr>
      </p:pic>
      <p:pic>
        <p:nvPicPr>
          <p:cNvPr id="8" name="图片 7"/>
          <p:cNvPicPr>
            <a:picLocks noChangeAspect="1"/>
          </p:cNvPicPr>
          <p:nvPr/>
        </p:nvPicPr>
        <p:blipFill>
          <a:blip r:embed="rId3"/>
          <a:stretch>
            <a:fillRect/>
          </a:stretch>
        </p:blipFill>
        <p:spPr>
          <a:xfrm>
            <a:off x="439676" y="307638"/>
            <a:ext cx="265554" cy="934751"/>
          </a:xfrm>
          <a:prstGeom prst="rect">
            <a:avLst/>
          </a:prstGeom>
        </p:spPr>
      </p:pic>
      <p:pic>
        <p:nvPicPr>
          <p:cNvPr id="9" name="图片 8"/>
          <p:cNvPicPr>
            <a:picLocks noChangeAspect="1"/>
          </p:cNvPicPr>
          <p:nvPr/>
        </p:nvPicPr>
        <p:blipFill>
          <a:blip r:embed="rId4">
            <a:extLst>
              <a:ext uri="{BEBA8EAE-BF5A-486C-A8C5-ECC9F3942E4B}">
                <a14:imgProps xmlns:a14="http://schemas.microsoft.com/office/drawing/2010/main">
                  <a14:imgLayer r:embed="rId5">
                    <a14:imgEffect>
                      <a14:saturation sat="300000"/>
                    </a14:imgEffect>
                    <a14:imgEffect>
                      <a14:sharpenSoften amount="80000"/>
                    </a14:imgEffect>
                  </a14:imgLayer>
                </a14:imgProps>
              </a:ext>
            </a:extLst>
          </a:blip>
          <a:stretch>
            <a:fillRect/>
          </a:stretch>
        </p:blipFill>
        <p:spPr>
          <a:xfrm>
            <a:off x="-22104" y="5391540"/>
            <a:ext cx="5018936" cy="1334540"/>
          </a:xfrm>
          <a:prstGeom prst="rect">
            <a:avLst/>
          </a:prstGeom>
        </p:spPr>
      </p:pic>
      <p:pic>
        <p:nvPicPr>
          <p:cNvPr id="7" name="图片 6"/>
          <p:cNvPicPr>
            <a:picLocks noChangeAspect="1"/>
          </p:cNvPicPr>
          <p:nvPr/>
        </p:nvPicPr>
        <p:blipFill rotWithShape="1">
          <a:blip r:embed="rId4">
            <a:extLst>
              <a:ext uri="{BEBA8EAE-BF5A-486C-A8C5-ECC9F3942E4B}">
                <a14:imgProps xmlns:a14="http://schemas.microsoft.com/office/drawing/2010/main">
                  <a14:imgLayer r:embed="rId5">
                    <a14:imgEffect>
                      <a14:saturation sat="300000"/>
                    </a14:imgEffect>
                    <a14:imgEffect>
                      <a14:sharpenSoften amount="80000"/>
                    </a14:imgEffect>
                  </a14:imgLayer>
                </a14:imgProps>
              </a:ext>
            </a:extLst>
          </a:blip>
          <a:srcRect l="13807"/>
          <a:stretch>
            <a:fillRect/>
          </a:stretch>
        </p:blipFill>
        <p:spPr>
          <a:xfrm>
            <a:off x="4996832" y="5391540"/>
            <a:ext cx="4325964" cy="1334540"/>
          </a:xfrm>
          <a:prstGeom prst="rect">
            <a:avLst/>
          </a:prstGeom>
        </p:spPr>
      </p:pic>
      <p:pic>
        <p:nvPicPr>
          <p:cNvPr id="10" name="图片 9"/>
          <p:cNvPicPr>
            <a:picLocks noChangeAspect="1"/>
          </p:cNvPicPr>
          <p:nvPr/>
        </p:nvPicPr>
        <p:blipFill rotWithShape="1">
          <a:blip r:embed="rId4">
            <a:extLst>
              <a:ext uri="{BEBA8EAE-BF5A-486C-A8C5-ECC9F3942E4B}">
                <a14:imgProps xmlns:a14="http://schemas.microsoft.com/office/drawing/2010/main">
                  <a14:imgLayer r:embed="rId5">
                    <a14:imgEffect>
                      <a14:saturation sat="300000"/>
                    </a14:imgEffect>
                    <a14:imgEffect>
                      <a14:sharpenSoften amount="80000"/>
                    </a14:imgEffect>
                  </a14:imgLayer>
                </a14:imgProps>
              </a:ext>
            </a:extLst>
          </a:blip>
          <a:srcRect l="11337" r="31759"/>
          <a:stretch>
            <a:fillRect/>
          </a:stretch>
        </p:blipFill>
        <p:spPr>
          <a:xfrm flipH="1">
            <a:off x="9322796" y="5391540"/>
            <a:ext cx="2855952" cy="1334540"/>
          </a:xfrm>
          <a:prstGeom prst="rect">
            <a:avLst/>
          </a:prstGeom>
        </p:spPr>
      </p:pic>
      <p:pic>
        <p:nvPicPr>
          <p:cNvPr id="11" name="图片 10" descr="南科大-树德书院"/>
          <p:cNvPicPr>
            <a:picLocks noChangeAspect="1"/>
          </p:cNvPicPr>
          <p:nvPr/>
        </p:nvPicPr>
        <p:blipFill rotWithShape="1">
          <a:blip r:embed="rId6"/>
          <a:srcRect l="-31802" r="31802"/>
          <a:stretch>
            <a:fillRect/>
          </a:stretch>
        </p:blipFill>
        <p:spPr>
          <a:xfrm>
            <a:off x="8464550" y="169545"/>
            <a:ext cx="3395980" cy="537210"/>
          </a:xfrm>
          <a:prstGeom prst="rect">
            <a:avLst/>
          </a:prstGeom>
        </p:spPr>
      </p:pic>
      <p:sp>
        <p:nvSpPr>
          <p:cNvPr id="15" name="文本框 14"/>
          <p:cNvSpPr txBox="1"/>
          <p:nvPr/>
        </p:nvSpPr>
        <p:spPr>
          <a:xfrm>
            <a:off x="705230" y="557974"/>
            <a:ext cx="7495801" cy="1198880"/>
          </a:xfrm>
          <a:prstGeom prst="rect">
            <a:avLst/>
          </a:prstGeom>
          <a:noFill/>
        </p:spPr>
        <p:txBody>
          <a:bodyPr wrap="square" rtlCol="0">
            <a:spAutoFit/>
          </a:bodyPr>
          <a:lstStyle>
            <a:defPPr>
              <a:defRPr lang="zh-CN"/>
            </a:defPPr>
            <a:lvl1pPr>
              <a:defRPr sz="2400" b="1">
                <a:latin typeface="微软雅黑" panose="020B0503020204020204" charset="-122"/>
                <a:ea typeface="微软雅黑" panose="020B0503020204020204" charset="-122"/>
              </a:defRPr>
            </a:lvl1pPr>
          </a:lstStyle>
          <a:p>
            <a:r>
              <a:rPr lang="en-GB" dirty="0" err="1">
                <a:sym typeface="+mn-ea"/>
              </a:rPr>
              <a:t>Cassie的运动轨迹控制</a:t>
            </a:r>
            <a:endParaRPr lang="en-GB" dirty="0"/>
          </a:p>
          <a:p>
            <a:endParaRPr dirty="0"/>
          </a:p>
          <a:p>
            <a:endParaRPr lang="en-US" altLang="zh-CN" dirty="0"/>
          </a:p>
        </p:txBody>
      </p:sp>
      <p:sp>
        <p:nvSpPr>
          <p:cNvPr id="4" name="灯片编号占位符 3"/>
          <p:cNvSpPr>
            <a:spLocks noGrp="1"/>
          </p:cNvSpPr>
          <p:nvPr>
            <p:ph type="sldNum" sz="quarter" idx="12"/>
          </p:nvPr>
        </p:nvSpPr>
        <p:spPr/>
        <p:txBody>
          <a:bodyPr/>
          <a:lstStyle/>
          <a:p>
            <a:fld id="{1D393944-DC62-4081-86B4-76E5FCA2F9B8}" type="slidenum">
              <a:rPr lang="zh-CN" altLang="en-US" smtClean="0"/>
              <a:t>22</a:t>
            </a:fld>
            <a:endParaRPr lang="zh-CN" altLang="en-US"/>
          </a:p>
        </p:txBody>
      </p:sp>
      <p:sp>
        <p:nvSpPr>
          <p:cNvPr id="151" name="Google Shape;151;p22"/>
          <p:cNvSpPr txBox="1">
            <a:spLocks noGrp="1"/>
          </p:cNvSpPr>
          <p:nvPr>
            <p:ph type="body" idx="1"/>
          </p:nvPr>
        </p:nvSpPr>
        <p:spPr>
          <a:xfrm>
            <a:off x="493396" y="2093262"/>
            <a:ext cx="5028565" cy="1932940"/>
          </a:xfrm>
          <a:prstGeom prst="rect">
            <a:avLst/>
          </a:prstGeom>
        </p:spPr>
        <p:txBody>
          <a:bodyPr spcFirstLastPara="1" wrap="square" lIns="91425" tIns="91425" rIns="91425" bIns="91425" anchor="t" anchorCtr="0">
            <a:noAutofit/>
          </a:bodyPr>
          <a:lstStyle/>
          <a:p>
            <a:pPr marL="0" lvl="0" indent="0" algn="just" rtl="0" fontAlgn="auto">
              <a:lnSpc>
                <a:spcPct val="125000"/>
              </a:lnSpc>
              <a:spcBef>
                <a:spcPts val="0"/>
              </a:spcBef>
              <a:spcAft>
                <a:spcPts val="0"/>
              </a:spcAft>
              <a:buNone/>
            </a:pPr>
            <a:r>
              <a:rPr lang="en-GB" sz="1800" dirty="0">
                <a:latin typeface="等线" panose="02010600030101010101" charset="-122"/>
                <a:ea typeface="等线" panose="02010600030101010101" charset="-122"/>
                <a:cs typeface="黑体" panose="02010609060101010101" charset="-122"/>
              </a:rPr>
              <a:t>    </a:t>
            </a:r>
            <a:r>
              <a:rPr lang="en-GB" sz="1800" dirty="0" err="1">
                <a:latin typeface="等线" panose="02010600030101010101" charset="-122"/>
                <a:ea typeface="等线" panose="02010600030101010101" charset="-122"/>
                <a:cs typeface="黑体" panose="02010609060101010101" charset="-122"/>
              </a:rPr>
              <a:t>通过对Cassie速度函数进行规划达到调整Cassie运动轨迹的目的</a:t>
            </a:r>
            <a:r>
              <a:rPr lang="en-GB" sz="1800" dirty="0">
                <a:latin typeface="等线" panose="02010600030101010101" charset="-122"/>
                <a:ea typeface="等线" panose="02010600030101010101" charset="-122"/>
                <a:cs typeface="黑体" panose="02010609060101010101" charset="-122"/>
              </a:rPr>
              <a:t>。</a:t>
            </a:r>
          </a:p>
          <a:p>
            <a:pPr marL="0" lvl="0" indent="0" algn="just" rtl="0" fontAlgn="auto">
              <a:lnSpc>
                <a:spcPct val="125000"/>
              </a:lnSpc>
              <a:spcBef>
                <a:spcPts val="1200"/>
              </a:spcBef>
              <a:spcAft>
                <a:spcPts val="1200"/>
              </a:spcAft>
              <a:buNone/>
            </a:pPr>
            <a:r>
              <a:rPr lang="en-GB" sz="1800" dirty="0">
                <a:latin typeface="等线" panose="02010600030101010101" charset="-122"/>
                <a:ea typeface="等线" panose="02010600030101010101" charset="-122"/>
                <a:cs typeface="黑体" panose="02010609060101010101" charset="-122"/>
              </a:rPr>
              <a:t>    同样，在其他程序中完成避障算法规划后，可以将每一小段运动的方向输出到文件中，移动到基于Caltech的Gazebo仿真环境中作为Cassie运动的速度函数，从而实现在仿真中走出与规划路径相近的轨迹。</a:t>
            </a:r>
          </a:p>
        </p:txBody>
      </p:sp>
      <p:pic>
        <p:nvPicPr>
          <p:cNvPr id="152" name="Google Shape;152;p22"/>
          <p:cNvPicPr preferRelativeResize="0"/>
          <p:nvPr/>
        </p:nvPicPr>
        <p:blipFill>
          <a:blip r:embed="rId7"/>
          <a:stretch>
            <a:fillRect/>
          </a:stretch>
        </p:blipFill>
        <p:spPr>
          <a:xfrm>
            <a:off x="6670040" y="3041015"/>
            <a:ext cx="2140585" cy="2496185"/>
          </a:xfrm>
          <a:prstGeom prst="rect">
            <a:avLst/>
          </a:prstGeom>
          <a:noFill/>
          <a:ln>
            <a:noFill/>
          </a:ln>
        </p:spPr>
      </p:pic>
      <p:pic>
        <p:nvPicPr>
          <p:cNvPr id="153" name="Google Shape;153;p22"/>
          <p:cNvPicPr preferRelativeResize="0"/>
          <p:nvPr/>
        </p:nvPicPr>
        <p:blipFill>
          <a:blip r:embed="rId8"/>
          <a:stretch>
            <a:fillRect/>
          </a:stretch>
        </p:blipFill>
        <p:spPr>
          <a:xfrm>
            <a:off x="8810625" y="3041015"/>
            <a:ext cx="3147060" cy="1964690"/>
          </a:xfrm>
          <a:prstGeom prst="rect">
            <a:avLst/>
          </a:prstGeom>
          <a:noFill/>
          <a:ln>
            <a:noFill/>
          </a:ln>
        </p:spPr>
      </p:pic>
      <p:pic>
        <p:nvPicPr>
          <p:cNvPr id="154" name="Google Shape;154;p22"/>
          <p:cNvPicPr preferRelativeResize="0"/>
          <p:nvPr/>
        </p:nvPicPr>
        <p:blipFill>
          <a:blip r:embed="rId9"/>
          <a:stretch>
            <a:fillRect/>
          </a:stretch>
        </p:blipFill>
        <p:spPr>
          <a:xfrm>
            <a:off x="6750685" y="1469390"/>
            <a:ext cx="5121275" cy="1571625"/>
          </a:xfrm>
          <a:prstGeom prst="rect">
            <a:avLst/>
          </a:prstGeom>
          <a:noFill/>
          <a:ln>
            <a:noFill/>
          </a:ln>
        </p:spPr>
      </p:pic>
    </p:spTree>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4"/>
          <a:stretch>
            <a:fillRect/>
          </a:stretch>
        </p:blipFill>
        <p:spPr>
          <a:xfrm>
            <a:off x="83" y="4895005"/>
            <a:ext cx="12192000" cy="1980925"/>
          </a:xfrm>
          <a:prstGeom prst="rect">
            <a:avLst/>
          </a:prstGeom>
        </p:spPr>
      </p:pic>
      <p:pic>
        <p:nvPicPr>
          <p:cNvPr id="8" name="图片 7"/>
          <p:cNvPicPr>
            <a:picLocks noChangeAspect="1"/>
          </p:cNvPicPr>
          <p:nvPr/>
        </p:nvPicPr>
        <p:blipFill>
          <a:blip r:embed="rId5"/>
          <a:stretch>
            <a:fillRect/>
          </a:stretch>
        </p:blipFill>
        <p:spPr>
          <a:xfrm>
            <a:off x="439676" y="307638"/>
            <a:ext cx="265554" cy="934751"/>
          </a:xfrm>
          <a:prstGeom prst="rect">
            <a:avLst/>
          </a:prstGeom>
        </p:spPr>
      </p:pic>
      <p:pic>
        <p:nvPicPr>
          <p:cNvPr id="9" name="图片 8"/>
          <p:cNvPicPr>
            <a:picLocks noChangeAspect="1"/>
          </p:cNvPicPr>
          <p:nvPr/>
        </p:nvPicPr>
        <p:blipFill>
          <a:blip r:embed="rId6">
            <a:extLst>
              <a:ext uri="{BEBA8EAE-BF5A-486C-A8C5-ECC9F3942E4B}">
                <a14:imgProps xmlns:a14="http://schemas.microsoft.com/office/drawing/2010/main">
                  <a14:imgLayer r:embed="rId7">
                    <a14:imgEffect>
                      <a14:saturation sat="300000"/>
                    </a14:imgEffect>
                    <a14:imgEffect>
                      <a14:sharpenSoften amount="80000"/>
                    </a14:imgEffect>
                  </a14:imgLayer>
                </a14:imgProps>
              </a:ext>
            </a:extLst>
          </a:blip>
          <a:stretch>
            <a:fillRect/>
          </a:stretch>
        </p:blipFill>
        <p:spPr>
          <a:xfrm>
            <a:off x="-22104" y="5391540"/>
            <a:ext cx="5018936" cy="1334540"/>
          </a:xfrm>
          <a:prstGeom prst="rect">
            <a:avLst/>
          </a:prstGeom>
        </p:spPr>
      </p:pic>
      <p:pic>
        <p:nvPicPr>
          <p:cNvPr id="7" name="图片 6"/>
          <p:cNvPicPr>
            <a:picLocks noChangeAspect="1"/>
          </p:cNvPicPr>
          <p:nvPr/>
        </p:nvPicPr>
        <p:blipFill rotWithShape="1">
          <a:blip r:embed="rId6">
            <a:extLst>
              <a:ext uri="{BEBA8EAE-BF5A-486C-A8C5-ECC9F3942E4B}">
                <a14:imgProps xmlns:a14="http://schemas.microsoft.com/office/drawing/2010/main">
                  <a14:imgLayer r:embed="rId7">
                    <a14:imgEffect>
                      <a14:saturation sat="300000"/>
                    </a14:imgEffect>
                    <a14:imgEffect>
                      <a14:sharpenSoften amount="80000"/>
                    </a14:imgEffect>
                  </a14:imgLayer>
                </a14:imgProps>
              </a:ext>
            </a:extLst>
          </a:blip>
          <a:srcRect l="13807"/>
          <a:stretch>
            <a:fillRect/>
          </a:stretch>
        </p:blipFill>
        <p:spPr>
          <a:xfrm>
            <a:off x="4996832" y="5391540"/>
            <a:ext cx="4325964" cy="1334540"/>
          </a:xfrm>
          <a:prstGeom prst="rect">
            <a:avLst/>
          </a:prstGeom>
        </p:spPr>
      </p:pic>
      <p:pic>
        <p:nvPicPr>
          <p:cNvPr id="10" name="图片 9"/>
          <p:cNvPicPr>
            <a:picLocks noChangeAspect="1"/>
          </p:cNvPicPr>
          <p:nvPr/>
        </p:nvPicPr>
        <p:blipFill rotWithShape="1">
          <a:blip r:embed="rId6">
            <a:extLst>
              <a:ext uri="{BEBA8EAE-BF5A-486C-A8C5-ECC9F3942E4B}">
                <a14:imgProps xmlns:a14="http://schemas.microsoft.com/office/drawing/2010/main">
                  <a14:imgLayer r:embed="rId7">
                    <a14:imgEffect>
                      <a14:saturation sat="300000"/>
                    </a14:imgEffect>
                    <a14:imgEffect>
                      <a14:sharpenSoften amount="80000"/>
                    </a14:imgEffect>
                  </a14:imgLayer>
                </a14:imgProps>
              </a:ext>
            </a:extLst>
          </a:blip>
          <a:srcRect l="11337" r="31759"/>
          <a:stretch>
            <a:fillRect/>
          </a:stretch>
        </p:blipFill>
        <p:spPr>
          <a:xfrm flipH="1">
            <a:off x="9322796" y="5391540"/>
            <a:ext cx="2855952" cy="1334540"/>
          </a:xfrm>
          <a:prstGeom prst="rect">
            <a:avLst/>
          </a:prstGeom>
        </p:spPr>
      </p:pic>
      <p:pic>
        <p:nvPicPr>
          <p:cNvPr id="11" name="图片 10" descr="南科大-树德书院"/>
          <p:cNvPicPr>
            <a:picLocks noChangeAspect="1"/>
          </p:cNvPicPr>
          <p:nvPr/>
        </p:nvPicPr>
        <p:blipFill rotWithShape="1">
          <a:blip r:embed="rId8"/>
          <a:srcRect l="-31802" r="31802"/>
          <a:stretch>
            <a:fillRect/>
          </a:stretch>
        </p:blipFill>
        <p:spPr>
          <a:xfrm>
            <a:off x="8464550" y="169545"/>
            <a:ext cx="3395980" cy="537210"/>
          </a:xfrm>
          <a:prstGeom prst="rect">
            <a:avLst/>
          </a:prstGeom>
        </p:spPr>
      </p:pic>
      <p:sp>
        <p:nvSpPr>
          <p:cNvPr id="15" name="文本框 14"/>
          <p:cNvSpPr txBox="1"/>
          <p:nvPr/>
        </p:nvSpPr>
        <p:spPr>
          <a:xfrm>
            <a:off x="836989" y="556895"/>
            <a:ext cx="7495801" cy="1568450"/>
          </a:xfrm>
          <a:prstGeom prst="rect">
            <a:avLst/>
          </a:prstGeom>
          <a:noFill/>
        </p:spPr>
        <p:txBody>
          <a:bodyPr wrap="square" rtlCol="0">
            <a:spAutoFit/>
          </a:bodyPr>
          <a:lstStyle>
            <a:defPPr>
              <a:defRPr lang="zh-CN"/>
            </a:defPPr>
            <a:lvl1pPr>
              <a:defRPr sz="2400" b="1">
                <a:latin typeface="微软雅黑" panose="020B0503020204020204" charset="-122"/>
                <a:ea typeface="微软雅黑" panose="020B0503020204020204" charset="-122"/>
              </a:defRPr>
            </a:lvl1pPr>
          </a:lstStyle>
          <a:p>
            <a:r>
              <a:rPr lang="en-GB" dirty="0" err="1">
                <a:sym typeface="+mn-ea"/>
              </a:rPr>
              <a:t>效果展示</a:t>
            </a:r>
            <a:endParaRPr lang="en-GB" dirty="0"/>
          </a:p>
          <a:p>
            <a:endParaRPr lang="en-GB" dirty="0"/>
          </a:p>
          <a:p>
            <a:endParaRPr dirty="0"/>
          </a:p>
          <a:p>
            <a:endParaRPr lang="en-US" altLang="zh-CN" dirty="0"/>
          </a:p>
        </p:txBody>
      </p:sp>
      <p:sp>
        <p:nvSpPr>
          <p:cNvPr id="4" name="灯片编号占位符 3"/>
          <p:cNvSpPr>
            <a:spLocks noGrp="1"/>
          </p:cNvSpPr>
          <p:nvPr>
            <p:ph type="sldNum" sz="quarter" idx="12"/>
          </p:nvPr>
        </p:nvSpPr>
        <p:spPr/>
        <p:txBody>
          <a:bodyPr/>
          <a:lstStyle/>
          <a:p>
            <a:fld id="{1D393944-DC62-4081-86B4-76E5FCA2F9B8}" type="slidenum">
              <a:rPr lang="zh-CN" altLang="en-US" smtClean="0"/>
              <a:t>23</a:t>
            </a:fld>
            <a:endParaRPr lang="zh-CN" altLang="en-US"/>
          </a:p>
        </p:txBody>
      </p:sp>
      <p:sp>
        <p:nvSpPr>
          <p:cNvPr id="160" name="Google Shape;160;p23"/>
          <p:cNvSpPr txBox="1">
            <a:spLocks noGrp="1"/>
          </p:cNvSpPr>
          <p:nvPr>
            <p:ph type="body" idx="1"/>
          </p:nvPr>
        </p:nvSpPr>
        <p:spPr>
          <a:xfrm>
            <a:off x="705230" y="2671265"/>
            <a:ext cx="4628770" cy="1568450"/>
          </a:xfrm>
          <a:prstGeom prst="rect">
            <a:avLst/>
          </a:prstGeom>
        </p:spPr>
        <p:txBody>
          <a:bodyPr spcFirstLastPara="1" wrap="square" lIns="91425" tIns="91425" rIns="91425" bIns="91425" anchor="t" anchorCtr="0">
            <a:noAutofit/>
          </a:bodyPr>
          <a:lstStyle/>
          <a:p>
            <a:pPr marL="0" lvl="0" indent="0" algn="just" rtl="0" fontAlgn="auto">
              <a:lnSpc>
                <a:spcPct val="125000"/>
              </a:lnSpc>
              <a:spcBef>
                <a:spcPts val="0"/>
              </a:spcBef>
              <a:spcAft>
                <a:spcPts val="1200"/>
              </a:spcAft>
              <a:buNone/>
            </a:pPr>
            <a:r>
              <a:rPr lang="en-GB" sz="2300" dirty="0">
                <a:latin typeface="等线" panose="02010600030101010101" charset="-122"/>
                <a:ea typeface="等线" panose="02010600030101010101" charset="-122"/>
                <a:cs typeface="黑体" panose="02010609060101010101" charset="-122"/>
              </a:rPr>
              <a:t>   </a:t>
            </a:r>
            <a:r>
              <a:rPr lang="en-GB" sz="2300" dirty="0" err="1">
                <a:latin typeface="等线" panose="02010600030101010101" charset="-122"/>
                <a:ea typeface="等线" panose="02010600030101010101" charset="-122"/>
                <a:cs typeface="黑体" panose="02010609060101010101" charset="-122"/>
              </a:rPr>
              <a:t>内容依次为Cassie绕桩运动，人工势能场计算演示与在Gazebo环境下Cassie运动轨迹的修改</a:t>
            </a:r>
            <a:r>
              <a:rPr lang="en-GB" sz="2300" dirty="0">
                <a:latin typeface="等线" panose="02010600030101010101" charset="-122"/>
                <a:ea typeface="等线" panose="02010600030101010101" charset="-122"/>
                <a:cs typeface="黑体" panose="02010609060101010101" charset="-122"/>
              </a:rPr>
              <a:t>。</a:t>
            </a:r>
          </a:p>
        </p:txBody>
      </p:sp>
      <p:pic>
        <p:nvPicPr>
          <p:cNvPr id="2" name="pathplanning1">
            <a:hlinkClick r:id="" action="ppaction://media"/>
            <a:extLst>
              <a:ext uri="{FF2B5EF4-FFF2-40B4-BE49-F238E27FC236}">
                <a16:creationId xmlns:a16="http://schemas.microsoft.com/office/drawing/2014/main" id="{38D65052-2EDA-1F15-7D60-2846FD6883B6}"/>
              </a:ext>
            </a:extLst>
          </p:cNvPr>
          <p:cNvPicPr>
            <a:picLocks noChangeAspect="1"/>
          </p:cNvPicPr>
          <p:nvPr>
            <a:videoFile r:link="rId2"/>
            <p:extLst>
              <p:ext uri="{DAA4B4D4-6D71-4841-9C94-3DE7FCFB9230}">
                <p14:media xmlns:p14="http://schemas.microsoft.com/office/powerpoint/2010/main" r:embed="rId1"/>
              </p:ext>
            </p:extLst>
          </p:nvPr>
        </p:nvPicPr>
        <p:blipFill>
          <a:blip r:embed="rId9"/>
          <a:stretch>
            <a:fillRect/>
          </a:stretch>
        </p:blipFill>
        <p:spPr>
          <a:xfrm>
            <a:off x="5465759" y="2004327"/>
            <a:ext cx="6306466" cy="3547387"/>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554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83" y="4877075"/>
            <a:ext cx="12192000" cy="1980925"/>
          </a:xfrm>
          <a:prstGeom prst="rect">
            <a:avLst/>
          </a:prstGeom>
        </p:spPr>
      </p:pic>
      <p:pic>
        <p:nvPicPr>
          <p:cNvPr id="8" name="图片 7"/>
          <p:cNvPicPr>
            <a:picLocks noChangeAspect="1"/>
          </p:cNvPicPr>
          <p:nvPr/>
        </p:nvPicPr>
        <p:blipFill>
          <a:blip r:embed="rId3"/>
          <a:stretch>
            <a:fillRect/>
          </a:stretch>
        </p:blipFill>
        <p:spPr>
          <a:xfrm>
            <a:off x="439676" y="307638"/>
            <a:ext cx="265554" cy="934751"/>
          </a:xfrm>
          <a:prstGeom prst="rect">
            <a:avLst/>
          </a:prstGeom>
        </p:spPr>
      </p:pic>
      <p:pic>
        <p:nvPicPr>
          <p:cNvPr id="9" name="图片 8"/>
          <p:cNvPicPr>
            <a:picLocks noChangeAspect="1"/>
          </p:cNvPicPr>
          <p:nvPr/>
        </p:nvPicPr>
        <p:blipFill>
          <a:blip r:embed="rId4">
            <a:extLst>
              <a:ext uri="{BEBA8EAE-BF5A-486C-A8C5-ECC9F3942E4B}">
                <a14:imgProps xmlns:a14="http://schemas.microsoft.com/office/drawing/2010/main">
                  <a14:imgLayer r:embed="rId5">
                    <a14:imgEffect>
                      <a14:saturation sat="300000"/>
                    </a14:imgEffect>
                    <a14:imgEffect>
                      <a14:sharpenSoften amount="80000"/>
                    </a14:imgEffect>
                  </a14:imgLayer>
                </a14:imgProps>
              </a:ext>
            </a:extLst>
          </a:blip>
          <a:stretch>
            <a:fillRect/>
          </a:stretch>
        </p:blipFill>
        <p:spPr>
          <a:xfrm>
            <a:off x="-22104" y="5391540"/>
            <a:ext cx="5018936" cy="1334540"/>
          </a:xfrm>
          <a:prstGeom prst="rect">
            <a:avLst/>
          </a:prstGeom>
        </p:spPr>
      </p:pic>
      <p:pic>
        <p:nvPicPr>
          <p:cNvPr id="7" name="图片 6"/>
          <p:cNvPicPr>
            <a:picLocks noChangeAspect="1"/>
          </p:cNvPicPr>
          <p:nvPr/>
        </p:nvPicPr>
        <p:blipFill rotWithShape="1">
          <a:blip r:embed="rId4">
            <a:extLst>
              <a:ext uri="{BEBA8EAE-BF5A-486C-A8C5-ECC9F3942E4B}">
                <a14:imgProps xmlns:a14="http://schemas.microsoft.com/office/drawing/2010/main">
                  <a14:imgLayer r:embed="rId5">
                    <a14:imgEffect>
                      <a14:saturation sat="300000"/>
                    </a14:imgEffect>
                    <a14:imgEffect>
                      <a14:sharpenSoften amount="80000"/>
                    </a14:imgEffect>
                  </a14:imgLayer>
                </a14:imgProps>
              </a:ext>
            </a:extLst>
          </a:blip>
          <a:srcRect l="13807"/>
          <a:stretch>
            <a:fillRect/>
          </a:stretch>
        </p:blipFill>
        <p:spPr>
          <a:xfrm>
            <a:off x="4996832" y="5391540"/>
            <a:ext cx="4325964" cy="1334540"/>
          </a:xfrm>
          <a:prstGeom prst="rect">
            <a:avLst/>
          </a:prstGeom>
        </p:spPr>
      </p:pic>
      <p:pic>
        <p:nvPicPr>
          <p:cNvPr id="10" name="图片 9"/>
          <p:cNvPicPr>
            <a:picLocks noChangeAspect="1"/>
          </p:cNvPicPr>
          <p:nvPr/>
        </p:nvPicPr>
        <p:blipFill rotWithShape="1">
          <a:blip r:embed="rId4">
            <a:extLst>
              <a:ext uri="{BEBA8EAE-BF5A-486C-A8C5-ECC9F3942E4B}">
                <a14:imgProps xmlns:a14="http://schemas.microsoft.com/office/drawing/2010/main">
                  <a14:imgLayer r:embed="rId5">
                    <a14:imgEffect>
                      <a14:saturation sat="300000"/>
                    </a14:imgEffect>
                    <a14:imgEffect>
                      <a14:sharpenSoften amount="80000"/>
                    </a14:imgEffect>
                  </a14:imgLayer>
                </a14:imgProps>
              </a:ext>
            </a:extLst>
          </a:blip>
          <a:srcRect l="11337" r="31759"/>
          <a:stretch>
            <a:fillRect/>
          </a:stretch>
        </p:blipFill>
        <p:spPr>
          <a:xfrm flipH="1">
            <a:off x="9322796" y="5391540"/>
            <a:ext cx="2855952" cy="1334540"/>
          </a:xfrm>
          <a:prstGeom prst="rect">
            <a:avLst/>
          </a:prstGeom>
        </p:spPr>
      </p:pic>
      <p:pic>
        <p:nvPicPr>
          <p:cNvPr id="11" name="图片 10" descr="南科大-树德书院"/>
          <p:cNvPicPr>
            <a:picLocks noChangeAspect="1"/>
          </p:cNvPicPr>
          <p:nvPr/>
        </p:nvPicPr>
        <p:blipFill rotWithShape="1">
          <a:blip r:embed="rId6"/>
          <a:srcRect l="-31802" r="31802"/>
          <a:stretch>
            <a:fillRect/>
          </a:stretch>
        </p:blipFill>
        <p:spPr>
          <a:xfrm>
            <a:off x="8464550" y="169545"/>
            <a:ext cx="3395980" cy="537210"/>
          </a:xfrm>
          <a:prstGeom prst="rect">
            <a:avLst/>
          </a:prstGeom>
        </p:spPr>
      </p:pic>
      <p:sp>
        <p:nvSpPr>
          <p:cNvPr id="15" name="文本框 14"/>
          <p:cNvSpPr txBox="1"/>
          <p:nvPr/>
        </p:nvSpPr>
        <p:spPr>
          <a:xfrm>
            <a:off x="705230" y="644501"/>
            <a:ext cx="7495801" cy="1938020"/>
          </a:xfrm>
          <a:prstGeom prst="rect">
            <a:avLst/>
          </a:prstGeom>
          <a:noFill/>
        </p:spPr>
        <p:txBody>
          <a:bodyPr wrap="square" rtlCol="0">
            <a:spAutoFit/>
          </a:bodyPr>
          <a:lstStyle>
            <a:defPPr>
              <a:defRPr lang="zh-CN"/>
            </a:defPPr>
            <a:lvl1pPr>
              <a:defRPr sz="2400" b="1">
                <a:latin typeface="微软雅黑" panose="020B0503020204020204" charset="-122"/>
                <a:ea typeface="微软雅黑" panose="020B0503020204020204" charset="-122"/>
              </a:defRPr>
            </a:lvl1pPr>
          </a:lstStyle>
          <a:p>
            <a:r>
              <a:rPr lang="en-GB" dirty="0" err="1">
                <a:sym typeface="+mn-ea"/>
              </a:rPr>
              <a:t>问题总结与设想方案</a:t>
            </a:r>
            <a:endParaRPr lang="en-GB" dirty="0"/>
          </a:p>
          <a:p>
            <a:endParaRPr lang="en-GB" dirty="0"/>
          </a:p>
          <a:p>
            <a:endParaRPr lang="en-GB" dirty="0"/>
          </a:p>
          <a:p>
            <a:endParaRPr dirty="0"/>
          </a:p>
          <a:p>
            <a:endParaRPr lang="en-US" altLang="zh-CN" dirty="0"/>
          </a:p>
        </p:txBody>
      </p:sp>
      <p:sp>
        <p:nvSpPr>
          <p:cNvPr id="4" name="灯片编号占位符 3"/>
          <p:cNvSpPr>
            <a:spLocks noGrp="1"/>
          </p:cNvSpPr>
          <p:nvPr>
            <p:ph type="sldNum" sz="quarter" idx="12"/>
          </p:nvPr>
        </p:nvSpPr>
        <p:spPr/>
        <p:txBody>
          <a:bodyPr/>
          <a:lstStyle/>
          <a:p>
            <a:fld id="{1D393944-DC62-4081-86B4-76E5FCA2F9B8}" type="slidenum">
              <a:rPr lang="zh-CN" altLang="en-US" smtClean="0"/>
              <a:t>24</a:t>
            </a:fld>
            <a:endParaRPr lang="zh-CN" altLang="en-US"/>
          </a:p>
        </p:txBody>
      </p:sp>
      <p:sp>
        <p:nvSpPr>
          <p:cNvPr id="173" name="Google Shape;173;p25"/>
          <p:cNvSpPr txBox="1">
            <a:spLocks noGrp="1"/>
          </p:cNvSpPr>
          <p:nvPr>
            <p:ph type="body" idx="1"/>
          </p:nvPr>
        </p:nvSpPr>
        <p:spPr>
          <a:xfrm>
            <a:off x="573405" y="1242695"/>
            <a:ext cx="10135870" cy="3302635"/>
          </a:xfrm>
          <a:prstGeom prst="rect">
            <a:avLst/>
          </a:prstGeom>
        </p:spPr>
        <p:txBody>
          <a:bodyPr spcFirstLastPara="1" vert="horz" wrap="square" lIns="91425" tIns="91425" rIns="91425" bIns="91425" rtlCol="0" anchor="t" anchorCtr="0">
            <a:normAutofit/>
          </a:bodyPr>
          <a:lstStyle/>
          <a:p>
            <a:pPr algn="just">
              <a:lnSpc>
                <a:spcPct val="125000"/>
              </a:lnSpc>
              <a:spcBef>
                <a:spcPts val="0"/>
              </a:spcBef>
            </a:pPr>
            <a:r>
              <a:rPr lang="en-GB" sz="1800" dirty="0"/>
              <a:t> </a:t>
            </a:r>
            <a:r>
              <a:rPr lang="zh-CN" altLang="en-GB" sz="1800" dirty="0"/>
              <a:t>遇到的问题：</a:t>
            </a:r>
            <a:r>
              <a:rPr lang="en-GB" sz="1800" dirty="0"/>
              <a:t>       </a:t>
            </a:r>
          </a:p>
          <a:p>
            <a:pPr algn="just">
              <a:lnSpc>
                <a:spcPct val="125000"/>
              </a:lnSpc>
              <a:spcBef>
                <a:spcPts val="0"/>
              </a:spcBef>
            </a:pPr>
            <a:r>
              <a:rPr lang="en-GB" sz="1800" dirty="0"/>
              <a:t> </a:t>
            </a:r>
            <a:r>
              <a:rPr lang="en-US" altLang="en-GB" sz="1800" dirty="0"/>
              <a:t>      </a:t>
            </a:r>
            <a:r>
              <a:rPr lang="en-GB" sz="1800" dirty="0"/>
              <a:t>Gazebo模型仿真时间长，Linux系统与Windows系统在文件编码与程序运行上具有较大的差异。虚拟机与双系统导致Ubuntu运行受硬件限制。</a:t>
            </a:r>
            <a:endParaRPr sz="1800" dirty="0"/>
          </a:p>
          <a:p>
            <a:pPr algn="just">
              <a:lnSpc>
                <a:spcPct val="125000"/>
              </a:lnSpc>
              <a:spcBef>
                <a:spcPts val="0"/>
              </a:spcBef>
            </a:pPr>
            <a:r>
              <a:rPr lang="en-GB" sz="1800" dirty="0"/>
              <a:t>       Gazebo模型运动采用摇杆控制，自带速度的平滑处理，调整需要一定的时间。导致速度的切换频率不能过快且与实际规划出的路径可能存在一定的差异。</a:t>
            </a:r>
            <a:endParaRPr sz="1800" dirty="0"/>
          </a:p>
          <a:p>
            <a:pPr algn="just">
              <a:lnSpc>
                <a:spcPct val="125000"/>
              </a:lnSpc>
              <a:spcBef>
                <a:spcPts val="0"/>
              </a:spcBef>
            </a:pPr>
            <a:r>
              <a:rPr lang="en-GB" sz="1800" dirty="0"/>
              <a:t>       </a:t>
            </a:r>
            <a:r>
              <a:rPr lang="en-GB" sz="1800" dirty="0" err="1"/>
              <a:t>Ubuntu仿真环境的配置以及Caltech开源仿真运行存在一些环境配置上的繁琐之处，在项目过程中对项目进度产生了一定的影响</a:t>
            </a:r>
            <a:r>
              <a:rPr lang="en-GB" sz="1800" dirty="0"/>
              <a:t>。</a:t>
            </a:r>
          </a:p>
          <a:p>
            <a:pPr algn="just">
              <a:lnSpc>
                <a:spcPct val="125000"/>
              </a:lnSpc>
              <a:spcBef>
                <a:spcPts val="0"/>
              </a:spcBef>
            </a:pPr>
            <a:r>
              <a:rPr lang="en-GB" sz="1800" dirty="0"/>
              <a:t>       </a:t>
            </a:r>
            <a:r>
              <a:rPr lang="zh-CN" altLang="en-US" sz="1800" dirty="0"/>
              <a:t>步态控制稳定器不易复现，受限于理论知识，不能直接下地行走。</a:t>
            </a:r>
            <a:endParaRPr lang="en-GB" sz="1800" dirty="0"/>
          </a:p>
        </p:txBody>
      </p:sp>
      <p:sp>
        <p:nvSpPr>
          <p:cNvPr id="174" name="Google Shape;174;p25"/>
          <p:cNvSpPr txBox="1"/>
          <p:nvPr/>
        </p:nvSpPr>
        <p:spPr>
          <a:xfrm>
            <a:off x="638810" y="4216219"/>
            <a:ext cx="10005060" cy="3302635"/>
          </a:xfrm>
          <a:prstGeom prst="rect">
            <a:avLst/>
          </a:prstGeom>
        </p:spPr>
        <p:txBody>
          <a:bodyPr spcFirstLastPara="1" vert="horz" wrap="square" lIns="91425" tIns="91425" rIns="91425" bIns="91425" rtlCol="0" anchor="t" anchorCtr="0">
            <a:normAutofit/>
          </a:bodyPr>
          <a:lstStyle>
            <a:defPPr marR="0" lvl="0" algn="l" rtl="0">
              <a:lnSpc>
                <a:spcPct val="100000"/>
              </a:lnSpc>
              <a:spcBef>
                <a:spcPts val="0"/>
              </a:spcBef>
              <a:spcAft>
                <a:spcPts val="0"/>
              </a:spcAft>
            </a:defPPr>
            <a:lvl1pPr lvl="0" indent="0" algn="just">
              <a:lnSpc>
                <a:spcPct val="125000"/>
              </a:lnSpc>
              <a:spcBef>
                <a:spcPts val="0"/>
              </a:spcBef>
              <a:spcAft>
                <a:spcPts val="0"/>
              </a:spcAft>
              <a:buFont typeface="Arial" panose="020B0604020202020204" pitchFamily="34" charset="0"/>
              <a:buNone/>
            </a:lvl1pPr>
            <a:lvl2pPr indent="0" algn="ctr">
              <a:lnSpc>
                <a:spcPct val="90000"/>
              </a:lnSpc>
              <a:spcBef>
                <a:spcPts val="500"/>
              </a:spcBef>
              <a:buFont typeface="Arial" panose="020B0604020202020204" pitchFamily="34" charset="0"/>
              <a:buNone/>
              <a:defRPr sz="2000"/>
            </a:lvl2pPr>
            <a:lvl3pPr indent="0" algn="ctr">
              <a:lnSpc>
                <a:spcPct val="90000"/>
              </a:lnSpc>
              <a:spcBef>
                <a:spcPts val="500"/>
              </a:spcBef>
              <a:buFont typeface="Arial" panose="020B0604020202020204" pitchFamily="34" charset="0"/>
              <a:buNone/>
            </a:lvl3pPr>
            <a:lvl4pPr indent="0" algn="ctr">
              <a:lnSpc>
                <a:spcPct val="90000"/>
              </a:lnSpc>
              <a:spcBef>
                <a:spcPts val="500"/>
              </a:spcBef>
              <a:buFont typeface="Arial" panose="020B0604020202020204" pitchFamily="34" charset="0"/>
              <a:buNone/>
              <a:defRPr sz="1600"/>
            </a:lvl4pPr>
            <a:lvl5pPr indent="0" algn="ctr">
              <a:lnSpc>
                <a:spcPct val="90000"/>
              </a:lnSpc>
              <a:spcBef>
                <a:spcPts val="500"/>
              </a:spcBef>
              <a:buFont typeface="Arial" panose="020B0604020202020204" pitchFamily="34" charset="0"/>
              <a:buNone/>
              <a:defRPr sz="1600"/>
            </a:lvl5pPr>
            <a:lvl6pPr indent="0" algn="ctr">
              <a:lnSpc>
                <a:spcPct val="90000"/>
              </a:lnSpc>
              <a:spcBef>
                <a:spcPts val="500"/>
              </a:spcBef>
              <a:buFont typeface="Arial" panose="020B0604020202020204" pitchFamily="34" charset="0"/>
              <a:buNone/>
              <a:defRPr sz="1600"/>
            </a:lvl6pPr>
            <a:lvl7pPr indent="0" algn="ctr">
              <a:lnSpc>
                <a:spcPct val="90000"/>
              </a:lnSpc>
              <a:spcBef>
                <a:spcPts val="500"/>
              </a:spcBef>
              <a:buFont typeface="Arial" panose="020B0604020202020204" pitchFamily="34" charset="0"/>
              <a:buNone/>
              <a:defRPr sz="1600"/>
            </a:lvl7pPr>
            <a:lvl8pPr indent="0" algn="ctr">
              <a:lnSpc>
                <a:spcPct val="90000"/>
              </a:lnSpc>
              <a:spcBef>
                <a:spcPts val="500"/>
              </a:spcBef>
              <a:buFont typeface="Arial" panose="020B0604020202020204" pitchFamily="34" charset="0"/>
              <a:buNone/>
              <a:defRPr sz="1600"/>
            </a:lvl8pPr>
            <a:lvl9pPr indent="0" algn="ctr">
              <a:lnSpc>
                <a:spcPct val="90000"/>
              </a:lnSpc>
              <a:spcBef>
                <a:spcPts val="500"/>
              </a:spcBef>
              <a:buFont typeface="Arial" panose="020B0604020202020204" pitchFamily="34" charset="0"/>
              <a:buNone/>
              <a:defRPr sz="1600"/>
            </a:lvl9pPr>
          </a:lstStyle>
          <a:p>
            <a:r>
              <a:rPr lang="zh-CN" altLang="en-GB" dirty="0"/>
              <a:t>解决方案</a:t>
            </a:r>
            <a:r>
              <a:rPr lang="zh-CN" altLang="en-GB" dirty="0">
                <a:sym typeface="+mn-ea"/>
              </a:rPr>
              <a:t>：</a:t>
            </a:r>
            <a:r>
              <a:rPr lang="en-GB" dirty="0">
                <a:sym typeface="+mn-ea"/>
              </a:rPr>
              <a:t>  </a:t>
            </a:r>
            <a:r>
              <a:rPr lang="en-GB" dirty="0"/>
              <a:t>       </a:t>
            </a:r>
          </a:p>
          <a:p>
            <a:r>
              <a:rPr lang="en-US" altLang="en-GB" dirty="0"/>
              <a:t>        </a:t>
            </a:r>
            <a:r>
              <a:rPr lang="en-GB" dirty="0" err="1"/>
              <a:t>在有条件的情况下使用独立系统，直接在单个系统环境中进行编程</a:t>
            </a:r>
            <a:r>
              <a:rPr lang="en-GB" dirty="0"/>
              <a:t>。</a:t>
            </a:r>
            <a:endParaRPr dirty="0"/>
          </a:p>
          <a:p>
            <a:r>
              <a:rPr lang="en-GB" dirty="0"/>
              <a:t>        </a:t>
            </a:r>
            <a:r>
              <a:rPr lang="en-GB" dirty="0" err="1"/>
              <a:t>通过尽可能地选择合适的速度更新时间以及比例来使整体运动较为协调，可能通过直接修改控制器参数来跳过摇杆控制的环节</a:t>
            </a:r>
            <a:r>
              <a:rPr lang="en-GB" dirty="0"/>
              <a:t>。</a:t>
            </a:r>
          </a:p>
        </p:txBody>
      </p:sp>
    </p:spTree>
  </p:cSld>
  <p:clrMapOvr>
    <a:masterClrMapping/>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83" y="4877075"/>
            <a:ext cx="12192000" cy="1980925"/>
          </a:xfrm>
          <a:prstGeom prst="rect">
            <a:avLst/>
          </a:prstGeom>
        </p:spPr>
      </p:pic>
      <p:pic>
        <p:nvPicPr>
          <p:cNvPr id="8" name="图片 7"/>
          <p:cNvPicPr>
            <a:picLocks noChangeAspect="1"/>
          </p:cNvPicPr>
          <p:nvPr/>
        </p:nvPicPr>
        <p:blipFill>
          <a:blip r:embed="rId3"/>
          <a:stretch>
            <a:fillRect/>
          </a:stretch>
        </p:blipFill>
        <p:spPr>
          <a:xfrm>
            <a:off x="439676" y="307638"/>
            <a:ext cx="265554" cy="934751"/>
          </a:xfrm>
          <a:prstGeom prst="rect">
            <a:avLst/>
          </a:prstGeom>
        </p:spPr>
      </p:pic>
      <p:pic>
        <p:nvPicPr>
          <p:cNvPr id="9" name="图片 8"/>
          <p:cNvPicPr>
            <a:picLocks noChangeAspect="1"/>
          </p:cNvPicPr>
          <p:nvPr/>
        </p:nvPicPr>
        <p:blipFill>
          <a:blip r:embed="rId4">
            <a:extLst>
              <a:ext uri="{BEBA8EAE-BF5A-486C-A8C5-ECC9F3942E4B}">
                <a14:imgProps xmlns:a14="http://schemas.microsoft.com/office/drawing/2010/main">
                  <a14:imgLayer r:embed="rId5">
                    <a14:imgEffect>
                      <a14:saturation sat="300000"/>
                    </a14:imgEffect>
                    <a14:imgEffect>
                      <a14:sharpenSoften amount="80000"/>
                    </a14:imgEffect>
                  </a14:imgLayer>
                </a14:imgProps>
              </a:ext>
            </a:extLst>
          </a:blip>
          <a:stretch>
            <a:fillRect/>
          </a:stretch>
        </p:blipFill>
        <p:spPr>
          <a:xfrm>
            <a:off x="-22104" y="5391540"/>
            <a:ext cx="5018936" cy="1334540"/>
          </a:xfrm>
          <a:prstGeom prst="rect">
            <a:avLst/>
          </a:prstGeom>
        </p:spPr>
      </p:pic>
      <p:pic>
        <p:nvPicPr>
          <p:cNvPr id="7" name="图片 6"/>
          <p:cNvPicPr>
            <a:picLocks noChangeAspect="1"/>
          </p:cNvPicPr>
          <p:nvPr/>
        </p:nvPicPr>
        <p:blipFill rotWithShape="1">
          <a:blip r:embed="rId4">
            <a:extLst>
              <a:ext uri="{BEBA8EAE-BF5A-486C-A8C5-ECC9F3942E4B}">
                <a14:imgProps xmlns:a14="http://schemas.microsoft.com/office/drawing/2010/main">
                  <a14:imgLayer r:embed="rId5">
                    <a14:imgEffect>
                      <a14:saturation sat="300000"/>
                    </a14:imgEffect>
                    <a14:imgEffect>
                      <a14:sharpenSoften amount="80000"/>
                    </a14:imgEffect>
                  </a14:imgLayer>
                </a14:imgProps>
              </a:ext>
            </a:extLst>
          </a:blip>
          <a:srcRect l="13807"/>
          <a:stretch>
            <a:fillRect/>
          </a:stretch>
        </p:blipFill>
        <p:spPr>
          <a:xfrm>
            <a:off x="4996832" y="5391540"/>
            <a:ext cx="4325964" cy="1334540"/>
          </a:xfrm>
          <a:prstGeom prst="rect">
            <a:avLst/>
          </a:prstGeom>
        </p:spPr>
      </p:pic>
      <p:pic>
        <p:nvPicPr>
          <p:cNvPr id="10" name="图片 9"/>
          <p:cNvPicPr>
            <a:picLocks noChangeAspect="1"/>
          </p:cNvPicPr>
          <p:nvPr/>
        </p:nvPicPr>
        <p:blipFill rotWithShape="1">
          <a:blip r:embed="rId4">
            <a:extLst>
              <a:ext uri="{BEBA8EAE-BF5A-486C-A8C5-ECC9F3942E4B}">
                <a14:imgProps xmlns:a14="http://schemas.microsoft.com/office/drawing/2010/main">
                  <a14:imgLayer r:embed="rId5">
                    <a14:imgEffect>
                      <a14:saturation sat="300000"/>
                    </a14:imgEffect>
                    <a14:imgEffect>
                      <a14:sharpenSoften amount="80000"/>
                    </a14:imgEffect>
                  </a14:imgLayer>
                </a14:imgProps>
              </a:ext>
            </a:extLst>
          </a:blip>
          <a:srcRect l="11337" r="31759"/>
          <a:stretch>
            <a:fillRect/>
          </a:stretch>
        </p:blipFill>
        <p:spPr>
          <a:xfrm flipH="1">
            <a:off x="9322796" y="5391540"/>
            <a:ext cx="2855952" cy="1334540"/>
          </a:xfrm>
          <a:prstGeom prst="rect">
            <a:avLst/>
          </a:prstGeom>
        </p:spPr>
      </p:pic>
      <p:pic>
        <p:nvPicPr>
          <p:cNvPr id="11" name="图片 10" descr="南科大-树德书院"/>
          <p:cNvPicPr>
            <a:picLocks noChangeAspect="1"/>
          </p:cNvPicPr>
          <p:nvPr/>
        </p:nvPicPr>
        <p:blipFill rotWithShape="1">
          <a:blip r:embed="rId6"/>
          <a:srcRect l="-31802" r="31802"/>
          <a:stretch>
            <a:fillRect/>
          </a:stretch>
        </p:blipFill>
        <p:spPr>
          <a:xfrm>
            <a:off x="8464550" y="169545"/>
            <a:ext cx="3395980" cy="537210"/>
          </a:xfrm>
          <a:prstGeom prst="rect">
            <a:avLst/>
          </a:prstGeom>
        </p:spPr>
      </p:pic>
      <p:sp>
        <p:nvSpPr>
          <p:cNvPr id="15" name="文本框 14"/>
          <p:cNvSpPr txBox="1"/>
          <p:nvPr/>
        </p:nvSpPr>
        <p:spPr>
          <a:xfrm>
            <a:off x="705230" y="554068"/>
            <a:ext cx="7495801" cy="1568450"/>
          </a:xfrm>
          <a:prstGeom prst="rect">
            <a:avLst/>
          </a:prstGeom>
          <a:noFill/>
        </p:spPr>
        <p:txBody>
          <a:bodyPr wrap="square" rtlCol="0">
            <a:spAutoFit/>
          </a:bodyPr>
          <a:lstStyle>
            <a:defPPr>
              <a:defRPr lang="zh-CN"/>
            </a:defPPr>
            <a:lvl1pPr>
              <a:defRPr sz="2400" b="1">
                <a:latin typeface="微软雅黑" panose="020B0503020204020204" charset="-122"/>
                <a:ea typeface="微软雅黑" panose="020B0503020204020204" charset="-122"/>
              </a:defRPr>
            </a:lvl1pPr>
          </a:lstStyle>
          <a:p>
            <a:r>
              <a:rPr lang="zh-CN" altLang="en-GB" dirty="0">
                <a:sym typeface="+mn-ea"/>
              </a:rPr>
              <a:t>分工</a:t>
            </a:r>
            <a:endParaRPr lang="en-GB" dirty="0"/>
          </a:p>
          <a:p>
            <a:endParaRPr lang="en-GB" dirty="0"/>
          </a:p>
          <a:p>
            <a:endParaRPr dirty="0"/>
          </a:p>
          <a:p>
            <a:endParaRPr lang="en-US" altLang="zh-CN" dirty="0"/>
          </a:p>
        </p:txBody>
      </p:sp>
      <p:sp>
        <p:nvSpPr>
          <p:cNvPr id="4" name="灯片编号占位符 3"/>
          <p:cNvSpPr>
            <a:spLocks noGrp="1"/>
          </p:cNvSpPr>
          <p:nvPr>
            <p:ph type="sldNum" sz="quarter" idx="12"/>
          </p:nvPr>
        </p:nvSpPr>
        <p:spPr/>
        <p:txBody>
          <a:bodyPr/>
          <a:lstStyle/>
          <a:p>
            <a:fld id="{1D393944-DC62-4081-86B4-76E5FCA2F9B8}" type="slidenum">
              <a:rPr lang="zh-CN" altLang="en-US" smtClean="0"/>
              <a:t>25</a:t>
            </a:fld>
            <a:endParaRPr lang="zh-CN" altLang="en-US"/>
          </a:p>
        </p:txBody>
      </p:sp>
      <p:sp>
        <p:nvSpPr>
          <p:cNvPr id="167" name="Google Shape;167;p24"/>
          <p:cNvSpPr txBox="1">
            <a:spLocks noGrp="1"/>
          </p:cNvSpPr>
          <p:nvPr>
            <p:ph type="body" idx="1"/>
          </p:nvPr>
        </p:nvSpPr>
        <p:spPr>
          <a:xfrm>
            <a:off x="1240847" y="1202214"/>
            <a:ext cx="10511477" cy="4554989"/>
          </a:xfrm>
          <a:prstGeom prst="rect">
            <a:avLst/>
          </a:prstGeom>
        </p:spPr>
        <p:txBody>
          <a:bodyPr spcFirstLastPara="1" wrap="square" lIns="91425" tIns="91425" rIns="91425" bIns="91425" anchor="t" anchorCtr="0">
            <a:noAutofit/>
          </a:bodyPr>
          <a:lstStyle/>
          <a:p>
            <a:pPr algn="l">
              <a:lnSpc>
                <a:spcPct val="200000"/>
              </a:lnSpc>
              <a:spcBef>
                <a:spcPts val="0"/>
              </a:spcBef>
            </a:pPr>
            <a:r>
              <a:rPr lang="en-GB" dirty="0" err="1"/>
              <a:t>夏逸轩：路径规划、gazebo运动仿真与行走轨迹规划</a:t>
            </a:r>
            <a:r>
              <a:rPr lang="en-GB" altLang="zh-CN" dirty="0" err="1"/>
              <a:t>、ppt制作</a:t>
            </a:r>
            <a:endParaRPr lang="en-GB" dirty="0"/>
          </a:p>
          <a:p>
            <a:pPr algn="l">
              <a:lnSpc>
                <a:spcPct val="200000"/>
              </a:lnSpc>
              <a:spcBef>
                <a:spcPts val="0"/>
              </a:spcBef>
            </a:pPr>
            <a:r>
              <a:rPr lang="en-GB" dirty="0" err="1"/>
              <a:t>周剑翔</a:t>
            </a:r>
            <a:r>
              <a:rPr lang="en-GB" dirty="0"/>
              <a:t>：</a:t>
            </a:r>
            <a:r>
              <a:rPr lang="en-US" dirty="0"/>
              <a:t>3DLIP</a:t>
            </a:r>
            <a:r>
              <a:rPr lang="zh-CN" altLang="en-US" dirty="0"/>
              <a:t>模型</a:t>
            </a:r>
            <a:r>
              <a:rPr lang="en-GB" altLang="zh-CN" dirty="0"/>
              <a:t>、</a:t>
            </a:r>
            <a:r>
              <a:rPr lang="en-US" altLang="zh-CN" dirty="0" err="1"/>
              <a:t>Pybullet</a:t>
            </a:r>
            <a:r>
              <a:rPr lang="zh-CN" altLang="en-US" dirty="0"/>
              <a:t>仿真、</a:t>
            </a:r>
            <a:r>
              <a:rPr lang="en-GB" altLang="zh-CN" dirty="0" err="1"/>
              <a:t>ppt制作</a:t>
            </a:r>
            <a:endParaRPr lang="en-GB" dirty="0"/>
          </a:p>
          <a:p>
            <a:pPr algn="l">
              <a:lnSpc>
                <a:spcPct val="200000"/>
              </a:lnSpc>
              <a:spcBef>
                <a:spcPts val="0"/>
              </a:spcBef>
            </a:pPr>
            <a:r>
              <a:rPr lang="en-GB" dirty="0" err="1"/>
              <a:t>杨博宇</a:t>
            </a:r>
            <a:r>
              <a:rPr lang="en-GB" dirty="0"/>
              <a:t>：</a:t>
            </a:r>
            <a:r>
              <a:rPr lang="en-US" altLang="zh-CN" dirty="0"/>
              <a:t>3DLIP</a:t>
            </a:r>
            <a:r>
              <a:rPr lang="zh-CN" altLang="en-US" dirty="0"/>
              <a:t>模型</a:t>
            </a:r>
            <a:r>
              <a:rPr lang="en-GB" altLang="zh-CN" dirty="0"/>
              <a:t>、</a:t>
            </a:r>
            <a:r>
              <a:rPr lang="en-US" altLang="zh-CN" dirty="0" err="1"/>
              <a:t>Pybullet</a:t>
            </a:r>
            <a:r>
              <a:rPr lang="zh-CN" altLang="en-US" dirty="0"/>
              <a:t>仿真</a:t>
            </a:r>
            <a:r>
              <a:rPr lang="en-GB" altLang="zh-CN" dirty="0"/>
              <a:t>、</a:t>
            </a:r>
            <a:r>
              <a:rPr lang="en-GB" altLang="zh-CN" dirty="0" err="1"/>
              <a:t>ppt制作</a:t>
            </a:r>
            <a:endParaRPr lang="en-GB" dirty="0"/>
          </a:p>
          <a:p>
            <a:pPr marL="0" lvl="0" indent="0" algn="l" rtl="0">
              <a:lnSpc>
                <a:spcPct val="200000"/>
              </a:lnSpc>
              <a:spcBef>
                <a:spcPts val="0"/>
              </a:spcBef>
              <a:spcAft>
                <a:spcPts val="0"/>
              </a:spcAft>
              <a:buNone/>
            </a:pPr>
            <a:r>
              <a:rPr lang="en-GB" dirty="0" err="1"/>
              <a:t>杨昕：路径规划各算法分析与对比、ppt制作</a:t>
            </a:r>
            <a:endParaRPr lang="en-GB" dirty="0"/>
          </a:p>
          <a:p>
            <a:pPr algn="l">
              <a:lnSpc>
                <a:spcPct val="200000"/>
              </a:lnSpc>
              <a:spcBef>
                <a:spcPts val="0"/>
              </a:spcBef>
            </a:pPr>
            <a:r>
              <a:rPr lang="en-GB" dirty="0" err="1"/>
              <a:t>魏锦启：环境设置、障碍物视觉识别、路径规划</a:t>
            </a:r>
            <a:endParaRPr lang="en-GB" dirty="0"/>
          </a:p>
          <a:p>
            <a:pPr algn="l">
              <a:lnSpc>
                <a:spcPct val="200000"/>
              </a:lnSpc>
              <a:spcBef>
                <a:spcPts val="0"/>
              </a:spcBef>
            </a:pPr>
            <a:r>
              <a:rPr lang="en-GB" altLang="zh-CN" dirty="0" err="1"/>
              <a:t>张熙芃</a:t>
            </a:r>
            <a:r>
              <a:rPr lang="en-GB" altLang="zh-CN" dirty="0"/>
              <a:t>：</a:t>
            </a:r>
            <a:r>
              <a:rPr lang="en-US" altLang="zh-CN" dirty="0"/>
              <a:t>3DLIP</a:t>
            </a:r>
            <a:r>
              <a:rPr lang="zh-CN" altLang="en-US" dirty="0"/>
              <a:t>模型</a:t>
            </a:r>
            <a:endParaRPr lang="en-GB" altLang="zh-CN" dirty="0"/>
          </a:p>
          <a:p>
            <a:pPr marL="0" lvl="0" indent="0" algn="l" rtl="0">
              <a:lnSpc>
                <a:spcPct val="200000"/>
              </a:lnSpc>
              <a:spcBef>
                <a:spcPts val="0"/>
              </a:spcBef>
              <a:spcAft>
                <a:spcPts val="0"/>
              </a:spcAft>
              <a:buNone/>
            </a:pPr>
            <a:endParaRPr lang="en-GB" dirty="0"/>
          </a:p>
        </p:txBody>
      </p:sp>
    </p:spTree>
  </p:cSld>
  <p:clrMapOvr>
    <a:masterClrMapping/>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stretch>
            <a:fillRect/>
          </a:stretch>
        </p:blipFill>
        <p:spPr>
          <a:xfrm>
            <a:off x="83" y="4877075"/>
            <a:ext cx="12192000" cy="1980925"/>
          </a:xfrm>
          <a:prstGeom prst="rect">
            <a:avLst/>
          </a:prstGeom>
        </p:spPr>
      </p:pic>
      <p:pic>
        <p:nvPicPr>
          <p:cNvPr id="8" name="图片 7"/>
          <p:cNvPicPr>
            <a:picLocks noChangeAspect="1"/>
          </p:cNvPicPr>
          <p:nvPr/>
        </p:nvPicPr>
        <p:blipFill>
          <a:blip r:embed="rId4"/>
          <a:stretch>
            <a:fillRect/>
          </a:stretch>
        </p:blipFill>
        <p:spPr>
          <a:xfrm>
            <a:off x="439676" y="307638"/>
            <a:ext cx="265554" cy="934751"/>
          </a:xfrm>
          <a:prstGeom prst="rect">
            <a:avLst/>
          </a:prstGeom>
        </p:spPr>
      </p:pic>
      <p:pic>
        <p:nvPicPr>
          <p:cNvPr id="9" name="图片 8"/>
          <p:cNvPicPr>
            <a:picLocks noChangeAspect="1"/>
          </p:cNvPicPr>
          <p:nvPr/>
        </p:nvPicPr>
        <p:blipFill>
          <a:blip r:embed="rId5">
            <a:extLst>
              <a:ext uri="{BEBA8EAE-BF5A-486C-A8C5-ECC9F3942E4B}">
                <a14:imgProps xmlns:a14="http://schemas.microsoft.com/office/drawing/2010/main">
                  <a14:imgLayer r:embed="rId6">
                    <a14:imgEffect>
                      <a14:saturation sat="300000"/>
                    </a14:imgEffect>
                    <a14:imgEffect>
                      <a14:sharpenSoften amount="80000"/>
                    </a14:imgEffect>
                  </a14:imgLayer>
                </a14:imgProps>
              </a:ext>
            </a:extLst>
          </a:blip>
          <a:stretch>
            <a:fillRect/>
          </a:stretch>
        </p:blipFill>
        <p:spPr>
          <a:xfrm>
            <a:off x="-22104" y="5391540"/>
            <a:ext cx="5018936" cy="1334540"/>
          </a:xfrm>
          <a:prstGeom prst="rect">
            <a:avLst/>
          </a:prstGeom>
        </p:spPr>
      </p:pic>
      <p:pic>
        <p:nvPicPr>
          <p:cNvPr id="7" name="图片 6"/>
          <p:cNvPicPr>
            <a:picLocks noChangeAspect="1"/>
          </p:cNvPicPr>
          <p:nvPr/>
        </p:nvPicPr>
        <p:blipFill rotWithShape="1">
          <a:blip r:embed="rId5">
            <a:extLst>
              <a:ext uri="{BEBA8EAE-BF5A-486C-A8C5-ECC9F3942E4B}">
                <a14:imgProps xmlns:a14="http://schemas.microsoft.com/office/drawing/2010/main">
                  <a14:imgLayer r:embed="rId6">
                    <a14:imgEffect>
                      <a14:saturation sat="300000"/>
                    </a14:imgEffect>
                    <a14:imgEffect>
                      <a14:sharpenSoften amount="80000"/>
                    </a14:imgEffect>
                  </a14:imgLayer>
                </a14:imgProps>
              </a:ext>
            </a:extLst>
          </a:blip>
          <a:srcRect l="13807"/>
          <a:stretch>
            <a:fillRect/>
          </a:stretch>
        </p:blipFill>
        <p:spPr>
          <a:xfrm>
            <a:off x="4996832" y="5391540"/>
            <a:ext cx="4325964" cy="1334540"/>
          </a:xfrm>
          <a:prstGeom prst="rect">
            <a:avLst/>
          </a:prstGeom>
        </p:spPr>
      </p:pic>
      <p:pic>
        <p:nvPicPr>
          <p:cNvPr id="10" name="图片 9"/>
          <p:cNvPicPr>
            <a:picLocks noChangeAspect="1"/>
          </p:cNvPicPr>
          <p:nvPr/>
        </p:nvPicPr>
        <p:blipFill rotWithShape="1">
          <a:blip r:embed="rId5">
            <a:extLst>
              <a:ext uri="{BEBA8EAE-BF5A-486C-A8C5-ECC9F3942E4B}">
                <a14:imgProps xmlns:a14="http://schemas.microsoft.com/office/drawing/2010/main">
                  <a14:imgLayer r:embed="rId6">
                    <a14:imgEffect>
                      <a14:saturation sat="300000"/>
                    </a14:imgEffect>
                    <a14:imgEffect>
                      <a14:sharpenSoften amount="80000"/>
                    </a14:imgEffect>
                  </a14:imgLayer>
                </a14:imgProps>
              </a:ext>
            </a:extLst>
          </a:blip>
          <a:srcRect l="11337" r="31759"/>
          <a:stretch>
            <a:fillRect/>
          </a:stretch>
        </p:blipFill>
        <p:spPr>
          <a:xfrm flipH="1">
            <a:off x="9322796" y="5391540"/>
            <a:ext cx="2855952" cy="1334540"/>
          </a:xfrm>
          <a:prstGeom prst="rect">
            <a:avLst/>
          </a:prstGeom>
        </p:spPr>
      </p:pic>
      <p:pic>
        <p:nvPicPr>
          <p:cNvPr id="11" name="图片 10" descr="南科大-树德书院"/>
          <p:cNvPicPr>
            <a:picLocks noChangeAspect="1"/>
          </p:cNvPicPr>
          <p:nvPr/>
        </p:nvPicPr>
        <p:blipFill rotWithShape="1">
          <a:blip r:embed="rId7"/>
          <a:srcRect l="-31802" r="31802"/>
          <a:stretch>
            <a:fillRect/>
          </a:stretch>
        </p:blipFill>
        <p:spPr>
          <a:xfrm>
            <a:off x="8464550" y="169545"/>
            <a:ext cx="3395980" cy="537210"/>
          </a:xfrm>
          <a:prstGeom prst="rect">
            <a:avLst/>
          </a:prstGeom>
        </p:spPr>
      </p:pic>
      <p:sp>
        <p:nvSpPr>
          <p:cNvPr id="15" name="文本框 14"/>
          <p:cNvSpPr txBox="1"/>
          <p:nvPr/>
        </p:nvSpPr>
        <p:spPr>
          <a:xfrm>
            <a:off x="841374" y="544830"/>
            <a:ext cx="7495801" cy="460375"/>
          </a:xfrm>
          <a:prstGeom prst="rect">
            <a:avLst/>
          </a:prstGeom>
          <a:noFill/>
        </p:spPr>
        <p:txBody>
          <a:bodyPr wrap="square" rtlCol="0">
            <a:spAutoFit/>
          </a:bodyPr>
          <a:lstStyle/>
          <a:p>
            <a:r>
              <a:rPr lang="en-US" altLang="zh-CN" sz="2400" b="1" dirty="0">
                <a:latin typeface="微软雅黑" panose="020B0503020204020204" charset="-122"/>
                <a:ea typeface="微软雅黑" panose="020B0503020204020204" charset="-122"/>
              </a:rPr>
              <a:t>reference</a:t>
            </a:r>
          </a:p>
        </p:txBody>
      </p:sp>
      <p:sp>
        <p:nvSpPr>
          <p:cNvPr id="4" name="灯片编号占位符 3"/>
          <p:cNvSpPr>
            <a:spLocks noGrp="1"/>
          </p:cNvSpPr>
          <p:nvPr>
            <p:ph type="sldNum" sz="quarter" idx="12"/>
          </p:nvPr>
        </p:nvSpPr>
        <p:spPr/>
        <p:txBody>
          <a:bodyPr/>
          <a:lstStyle/>
          <a:p>
            <a:fld id="{1D393944-DC62-4081-86B4-76E5FCA2F9B8}" type="slidenum">
              <a:rPr lang="zh-CN" altLang="en-US" smtClean="0"/>
              <a:t>26</a:t>
            </a:fld>
            <a:endParaRPr lang="zh-CN" altLang="en-US"/>
          </a:p>
        </p:txBody>
      </p:sp>
      <p:sp>
        <p:nvSpPr>
          <p:cNvPr id="2" name="文本框 1"/>
          <p:cNvSpPr txBox="1"/>
          <p:nvPr/>
        </p:nvSpPr>
        <p:spPr>
          <a:xfrm>
            <a:off x="705485" y="1454785"/>
            <a:ext cx="10866120" cy="3529941"/>
          </a:xfrm>
          <a:prstGeom prst="rect">
            <a:avLst/>
          </a:prstGeom>
          <a:noFill/>
        </p:spPr>
        <p:txBody>
          <a:bodyPr wrap="square" rtlCol="0" anchor="t">
            <a:spAutoFit/>
          </a:bodyPr>
          <a:lstStyle/>
          <a:p>
            <a:pPr fontAlgn="auto">
              <a:lnSpc>
                <a:spcPct val="125000"/>
              </a:lnSpc>
            </a:pPr>
            <a:r>
              <a:rPr lang="zh-CN" altLang="en-US" b="1" dirty="0"/>
              <a:t>[1] J  Reher, &amp;  Ames, A. D. . (2020). Inverse dynamics control of compliant hybrid zero dynamic walking.</a:t>
            </a:r>
          </a:p>
          <a:p>
            <a:pPr fontAlgn="auto">
              <a:lnSpc>
                <a:spcPct val="125000"/>
              </a:lnSpc>
            </a:pPr>
            <a:r>
              <a:rPr lang="zh-CN" altLang="en-US" b="1" dirty="0"/>
              <a:t>[</a:t>
            </a:r>
            <a:r>
              <a:rPr lang="en-US" altLang="zh-CN" b="1" dirty="0"/>
              <a:t>2</a:t>
            </a:r>
            <a:r>
              <a:rPr lang="zh-CN" altLang="en-US" b="1" dirty="0"/>
              <a:t>] Reher, J. ,  Ma, W. L. , &amp;  Ames, A. D. . (2019). Dynamic walking with compliance on a cassie bipedal robot. 2019 18th European Control Conference (ECC).</a:t>
            </a:r>
          </a:p>
          <a:p>
            <a:pPr fontAlgn="auto">
              <a:lnSpc>
                <a:spcPct val="125000"/>
              </a:lnSpc>
            </a:pPr>
            <a:r>
              <a:rPr lang="zh-CN" altLang="en-US" b="1" dirty="0"/>
              <a:t>[</a:t>
            </a:r>
            <a:r>
              <a:rPr lang="en-US" altLang="zh-CN" b="1" dirty="0"/>
              <a:t>3</a:t>
            </a:r>
            <a:r>
              <a:rPr lang="zh-CN" altLang="en-US" b="1" dirty="0"/>
              <a:t>] Gong, Y. ,  Hartley, R. ,  X  Da,  Hereid, A. ,  Harib, O. , &amp;  Huang, J. K. , et al. (2018). Feedback control of a cassie bipedal robot: walking, standing, and riding a segway.</a:t>
            </a:r>
            <a:endParaRPr lang="en-US" altLang="zh-CN" b="1" dirty="0"/>
          </a:p>
          <a:p>
            <a:pPr fontAlgn="auto">
              <a:lnSpc>
                <a:spcPct val="125000"/>
              </a:lnSpc>
            </a:pPr>
            <a:r>
              <a:rPr lang="en-US" altLang="zh-CN" b="1" dirty="0"/>
              <a:t>[4] </a:t>
            </a:r>
            <a:r>
              <a:rPr kumimoji="0" lang="zh-CN" altLang="zh-CN" sz="1800" b="0" i="0" u="none" strike="noStrike" cap="none" normalizeH="0" baseline="0" dirty="0">
                <a:ln>
                  <a:noFill/>
                </a:ln>
                <a:solidFill>
                  <a:schemeClr val="tx1"/>
                </a:solidFill>
                <a:effectLst/>
                <a:latin typeface="Arial" panose="020B0604020202020204" pitchFamily="34" charset="0"/>
                <a:hlinkClick r:id="rId8"/>
              </a:rPr>
              <a:t>https://www.cs.cmu.edu/~motionplanning/lecture/Chap4-Potential-Field_howie.pdf</a:t>
            </a:r>
            <a:endParaRPr kumimoji="0" lang="en-US" altLang="zh-CN" sz="1800" b="0" i="0" u="none" strike="noStrike" cap="none" normalizeH="0" baseline="0" dirty="0">
              <a:ln>
                <a:noFill/>
              </a:ln>
              <a:solidFill>
                <a:schemeClr val="tx1"/>
              </a:solidFill>
              <a:effectLst/>
              <a:latin typeface="Arial" panose="020B0604020202020204" pitchFamily="34" charset="0"/>
            </a:endParaRPr>
          </a:p>
          <a:p>
            <a:pPr fontAlgn="auto">
              <a:lnSpc>
                <a:spcPct val="125000"/>
              </a:lnSpc>
            </a:pPr>
            <a:r>
              <a:rPr lang="en-US" altLang="zh-CN" dirty="0">
                <a:latin typeface="Arial" panose="020B0604020202020204" pitchFamily="34" charset="0"/>
              </a:rPr>
              <a:t>[5] </a:t>
            </a:r>
            <a:r>
              <a:rPr lang="en-US" altLang="zh-CN" dirty="0">
                <a:latin typeface="Arial" panose="020B0604020202020204" pitchFamily="34" charset="0"/>
                <a:hlinkClick r:id="rId9"/>
              </a:rPr>
              <a:t>https://github.com/jpreher/cassie_documentation</a:t>
            </a:r>
            <a:endParaRPr lang="en-US" altLang="zh-CN" dirty="0">
              <a:latin typeface="Arial" panose="020B0604020202020204" pitchFamily="34" charset="0"/>
            </a:endParaRPr>
          </a:p>
          <a:p>
            <a:pPr fontAlgn="auto">
              <a:lnSpc>
                <a:spcPct val="125000"/>
              </a:lnSpc>
            </a:pPr>
            <a:r>
              <a:rPr lang="en-US" altLang="zh-CN" b="1" dirty="0"/>
              <a:t>[6] https://www.researchgate.net/publication/298659076_Introduction_to_Humanoid_Robotics</a:t>
            </a:r>
            <a:endParaRPr lang="zh-CN" altLang="en-US" b="1" dirty="0"/>
          </a:p>
          <a:p>
            <a:pPr fontAlgn="auto">
              <a:lnSpc>
                <a:spcPct val="125000"/>
              </a:lnSpc>
            </a:pPr>
            <a:endParaRPr lang="zh-CN" altLang="en-US" b="1" dirty="0"/>
          </a:p>
        </p:txBody>
      </p:sp>
      <p:sp>
        <p:nvSpPr>
          <p:cNvPr id="5" name="Rectangle 1">
            <a:extLst>
              <a:ext uri="{FF2B5EF4-FFF2-40B4-BE49-F238E27FC236}">
                <a16:creationId xmlns:a16="http://schemas.microsoft.com/office/drawing/2014/main" id="{881474F5-8EA2-7265-120C-2A829069065E}"/>
              </a:ext>
            </a:extLst>
          </p:cNvPr>
          <p:cNvSpPr>
            <a:spLocks noChangeArrowheads="1"/>
          </p:cNvSpPr>
          <p:nvPr/>
        </p:nvSpPr>
        <p:spPr bwMode="auto">
          <a:xfrm>
            <a:off x="0" y="-323165"/>
            <a:ext cx="50526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800" b="0" i="0" u="none" strike="noStrike" cap="none" normalizeH="0" baseline="0" dirty="0">
                <a:ln>
                  <a:noFill/>
                </a:ln>
                <a:solidFill>
                  <a:schemeClr val="tx1"/>
                </a:solidFill>
                <a:effectLst/>
                <a:latin typeface="Arial" panose="020B0604020202020204" pitchFamily="34" charset="0"/>
              </a:rPr>
              <a:t>  </a:t>
            </a:r>
            <a:r>
              <a:rPr kumimoji="0" lang="zh-CN" altLang="zh-CN" sz="900" b="0" i="0" u="none" strike="noStrike" cap="none" normalizeH="0" baseline="0" dirty="0">
                <a:ln>
                  <a:noFill/>
                </a:ln>
                <a:solidFill>
                  <a:schemeClr val="tx1"/>
                </a:solidFill>
                <a:effectLst/>
                <a:latin typeface="Arial" panose="020B0604020202020204" pitchFamily="34" charset="0"/>
              </a:rPr>
              <a:t>      </a:t>
            </a:r>
            <a:br>
              <a:rPr kumimoji="0" lang="zh-CN" altLang="zh-CN" sz="1800" b="0" i="0" u="none" strike="noStrike" cap="none" normalizeH="0" baseline="0" dirty="0">
                <a:ln>
                  <a:noFill/>
                </a:ln>
                <a:solidFill>
                  <a:schemeClr val="tx1"/>
                </a:solidFill>
                <a:effectLst/>
                <a:latin typeface="Arial" panose="020B0604020202020204" pitchFamily="34" charset="0"/>
              </a:rPr>
            </a:b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Tree>
  </p:cSld>
  <p:clrMapOvr>
    <a:masterClrMapping/>
  </p:clrMapOvr>
  <p:transition spd="slow">
    <p:push dir="u"/>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83" y="4877075"/>
            <a:ext cx="12192000" cy="1980925"/>
          </a:xfrm>
          <a:prstGeom prst="rect">
            <a:avLst/>
          </a:prstGeom>
        </p:spPr>
      </p:pic>
      <p:pic>
        <p:nvPicPr>
          <p:cNvPr id="8" name="图片 7"/>
          <p:cNvPicPr>
            <a:picLocks noChangeAspect="1"/>
          </p:cNvPicPr>
          <p:nvPr/>
        </p:nvPicPr>
        <p:blipFill>
          <a:blip r:embed="rId3"/>
          <a:stretch>
            <a:fillRect/>
          </a:stretch>
        </p:blipFill>
        <p:spPr>
          <a:xfrm>
            <a:off x="439676" y="307638"/>
            <a:ext cx="265554" cy="934751"/>
          </a:xfrm>
          <a:prstGeom prst="rect">
            <a:avLst/>
          </a:prstGeom>
        </p:spPr>
      </p:pic>
      <p:pic>
        <p:nvPicPr>
          <p:cNvPr id="9" name="图片 8"/>
          <p:cNvPicPr>
            <a:picLocks noChangeAspect="1"/>
          </p:cNvPicPr>
          <p:nvPr/>
        </p:nvPicPr>
        <p:blipFill>
          <a:blip r:embed="rId4">
            <a:extLst>
              <a:ext uri="{BEBA8EAE-BF5A-486C-A8C5-ECC9F3942E4B}">
                <a14:imgProps xmlns:a14="http://schemas.microsoft.com/office/drawing/2010/main">
                  <a14:imgLayer r:embed="rId5">
                    <a14:imgEffect>
                      <a14:saturation sat="300000"/>
                    </a14:imgEffect>
                    <a14:imgEffect>
                      <a14:sharpenSoften amount="80000"/>
                    </a14:imgEffect>
                  </a14:imgLayer>
                </a14:imgProps>
              </a:ext>
            </a:extLst>
          </a:blip>
          <a:stretch>
            <a:fillRect/>
          </a:stretch>
        </p:blipFill>
        <p:spPr>
          <a:xfrm>
            <a:off x="-22104" y="5391540"/>
            <a:ext cx="5018936" cy="1334540"/>
          </a:xfrm>
          <a:prstGeom prst="rect">
            <a:avLst/>
          </a:prstGeom>
        </p:spPr>
      </p:pic>
      <p:pic>
        <p:nvPicPr>
          <p:cNvPr id="7" name="图片 6"/>
          <p:cNvPicPr>
            <a:picLocks noChangeAspect="1"/>
          </p:cNvPicPr>
          <p:nvPr/>
        </p:nvPicPr>
        <p:blipFill rotWithShape="1">
          <a:blip r:embed="rId4">
            <a:extLst>
              <a:ext uri="{BEBA8EAE-BF5A-486C-A8C5-ECC9F3942E4B}">
                <a14:imgProps xmlns:a14="http://schemas.microsoft.com/office/drawing/2010/main">
                  <a14:imgLayer r:embed="rId5">
                    <a14:imgEffect>
                      <a14:saturation sat="300000"/>
                    </a14:imgEffect>
                    <a14:imgEffect>
                      <a14:sharpenSoften amount="80000"/>
                    </a14:imgEffect>
                  </a14:imgLayer>
                </a14:imgProps>
              </a:ext>
            </a:extLst>
          </a:blip>
          <a:srcRect l="13807"/>
          <a:stretch>
            <a:fillRect/>
          </a:stretch>
        </p:blipFill>
        <p:spPr>
          <a:xfrm>
            <a:off x="4996832" y="5391540"/>
            <a:ext cx="4325964" cy="1334540"/>
          </a:xfrm>
          <a:prstGeom prst="rect">
            <a:avLst/>
          </a:prstGeom>
        </p:spPr>
      </p:pic>
      <p:pic>
        <p:nvPicPr>
          <p:cNvPr id="10" name="图片 9"/>
          <p:cNvPicPr>
            <a:picLocks noChangeAspect="1"/>
          </p:cNvPicPr>
          <p:nvPr/>
        </p:nvPicPr>
        <p:blipFill rotWithShape="1">
          <a:blip r:embed="rId4">
            <a:extLst>
              <a:ext uri="{BEBA8EAE-BF5A-486C-A8C5-ECC9F3942E4B}">
                <a14:imgProps xmlns:a14="http://schemas.microsoft.com/office/drawing/2010/main">
                  <a14:imgLayer r:embed="rId5">
                    <a14:imgEffect>
                      <a14:saturation sat="300000"/>
                    </a14:imgEffect>
                    <a14:imgEffect>
                      <a14:sharpenSoften amount="80000"/>
                    </a14:imgEffect>
                  </a14:imgLayer>
                </a14:imgProps>
              </a:ext>
            </a:extLst>
          </a:blip>
          <a:srcRect l="11337" r="31759"/>
          <a:stretch>
            <a:fillRect/>
          </a:stretch>
        </p:blipFill>
        <p:spPr>
          <a:xfrm flipH="1">
            <a:off x="9322796" y="5391540"/>
            <a:ext cx="2855952" cy="1334540"/>
          </a:xfrm>
          <a:prstGeom prst="rect">
            <a:avLst/>
          </a:prstGeom>
        </p:spPr>
      </p:pic>
      <p:pic>
        <p:nvPicPr>
          <p:cNvPr id="11" name="图片 10" descr="南科大-树德书院"/>
          <p:cNvPicPr>
            <a:picLocks noChangeAspect="1"/>
          </p:cNvPicPr>
          <p:nvPr/>
        </p:nvPicPr>
        <p:blipFill rotWithShape="1">
          <a:blip r:embed="rId6"/>
          <a:srcRect l="-31802" r="31802"/>
          <a:stretch>
            <a:fillRect/>
          </a:stretch>
        </p:blipFill>
        <p:spPr>
          <a:xfrm>
            <a:off x="8464550" y="169545"/>
            <a:ext cx="3395980" cy="537210"/>
          </a:xfrm>
          <a:prstGeom prst="rect">
            <a:avLst/>
          </a:prstGeom>
        </p:spPr>
      </p:pic>
      <p:sp>
        <p:nvSpPr>
          <p:cNvPr id="6" name="标题 5"/>
          <p:cNvSpPr>
            <a:spLocks noGrp="1"/>
          </p:cNvSpPr>
          <p:nvPr>
            <p:ph type="ctrTitle"/>
          </p:nvPr>
        </p:nvSpPr>
        <p:spPr/>
        <p:txBody>
          <a:bodyPr/>
          <a:lstStyle/>
          <a:p>
            <a:r>
              <a:rPr lang="en-US" altLang="zh-CN" b="1" dirty="0"/>
              <a:t>Q&amp;A</a:t>
            </a:r>
            <a:endParaRPr lang="zh-CN" altLang="en-US" b="1" dirty="0"/>
          </a:p>
        </p:txBody>
      </p:sp>
      <p:sp>
        <p:nvSpPr>
          <p:cNvPr id="4" name="灯片编号占位符 3"/>
          <p:cNvSpPr>
            <a:spLocks noGrp="1"/>
          </p:cNvSpPr>
          <p:nvPr>
            <p:ph type="sldNum" sz="quarter" idx="12"/>
          </p:nvPr>
        </p:nvSpPr>
        <p:spPr/>
        <p:txBody>
          <a:bodyPr/>
          <a:lstStyle/>
          <a:p>
            <a:fld id="{1D393944-DC62-4081-86B4-76E5FCA2F9B8}" type="slidenum">
              <a:rPr lang="zh-CN" altLang="en-US" smtClean="0"/>
              <a:t>27</a:t>
            </a:fld>
            <a:endParaRPr lang="zh-CN" altLang="en-US"/>
          </a:p>
        </p:txBody>
      </p:sp>
    </p:spTree>
  </p:cSld>
  <p:clrMapOvr>
    <a:masterClrMapping/>
  </p:clrMapOvr>
  <p:transition spd="slow">
    <p:push dir="u"/>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13252" y="4877075"/>
            <a:ext cx="12192000" cy="1980925"/>
          </a:xfrm>
          <a:prstGeom prst="rect">
            <a:avLst/>
          </a:prstGeom>
        </p:spPr>
      </p:pic>
      <p:pic>
        <p:nvPicPr>
          <p:cNvPr id="8" name="图片 7"/>
          <p:cNvPicPr>
            <a:picLocks noChangeAspect="1"/>
          </p:cNvPicPr>
          <p:nvPr/>
        </p:nvPicPr>
        <p:blipFill>
          <a:blip r:embed="rId3"/>
          <a:stretch>
            <a:fillRect/>
          </a:stretch>
        </p:blipFill>
        <p:spPr>
          <a:xfrm>
            <a:off x="439676" y="307638"/>
            <a:ext cx="265554" cy="934751"/>
          </a:xfrm>
          <a:prstGeom prst="rect">
            <a:avLst/>
          </a:prstGeom>
        </p:spPr>
      </p:pic>
      <p:pic>
        <p:nvPicPr>
          <p:cNvPr id="9" name="图片 8"/>
          <p:cNvPicPr>
            <a:picLocks noChangeAspect="1"/>
          </p:cNvPicPr>
          <p:nvPr/>
        </p:nvPicPr>
        <p:blipFill>
          <a:blip r:embed="rId4">
            <a:extLst>
              <a:ext uri="{BEBA8EAE-BF5A-486C-A8C5-ECC9F3942E4B}">
                <a14:imgProps xmlns:a14="http://schemas.microsoft.com/office/drawing/2010/main">
                  <a14:imgLayer r:embed="rId5">
                    <a14:imgEffect>
                      <a14:saturation sat="300000"/>
                    </a14:imgEffect>
                    <a14:imgEffect>
                      <a14:sharpenSoften amount="80000"/>
                    </a14:imgEffect>
                  </a14:imgLayer>
                </a14:imgProps>
              </a:ext>
            </a:extLst>
          </a:blip>
          <a:stretch>
            <a:fillRect/>
          </a:stretch>
        </p:blipFill>
        <p:spPr>
          <a:xfrm>
            <a:off x="-22104" y="5391540"/>
            <a:ext cx="5018936" cy="1334540"/>
          </a:xfrm>
          <a:prstGeom prst="rect">
            <a:avLst/>
          </a:prstGeom>
        </p:spPr>
      </p:pic>
      <p:pic>
        <p:nvPicPr>
          <p:cNvPr id="7" name="图片 6"/>
          <p:cNvPicPr>
            <a:picLocks noChangeAspect="1"/>
          </p:cNvPicPr>
          <p:nvPr/>
        </p:nvPicPr>
        <p:blipFill rotWithShape="1">
          <a:blip r:embed="rId4">
            <a:extLst>
              <a:ext uri="{BEBA8EAE-BF5A-486C-A8C5-ECC9F3942E4B}">
                <a14:imgProps xmlns:a14="http://schemas.microsoft.com/office/drawing/2010/main">
                  <a14:imgLayer r:embed="rId5">
                    <a14:imgEffect>
                      <a14:saturation sat="300000"/>
                    </a14:imgEffect>
                    <a14:imgEffect>
                      <a14:sharpenSoften amount="80000"/>
                    </a14:imgEffect>
                  </a14:imgLayer>
                </a14:imgProps>
              </a:ext>
            </a:extLst>
          </a:blip>
          <a:srcRect l="13807"/>
          <a:stretch>
            <a:fillRect/>
          </a:stretch>
        </p:blipFill>
        <p:spPr>
          <a:xfrm>
            <a:off x="4996832" y="5391540"/>
            <a:ext cx="4325964" cy="1334540"/>
          </a:xfrm>
          <a:prstGeom prst="rect">
            <a:avLst/>
          </a:prstGeom>
        </p:spPr>
      </p:pic>
      <p:pic>
        <p:nvPicPr>
          <p:cNvPr id="10" name="图片 9"/>
          <p:cNvPicPr>
            <a:picLocks noChangeAspect="1"/>
          </p:cNvPicPr>
          <p:nvPr/>
        </p:nvPicPr>
        <p:blipFill rotWithShape="1">
          <a:blip r:embed="rId4">
            <a:extLst>
              <a:ext uri="{BEBA8EAE-BF5A-486C-A8C5-ECC9F3942E4B}">
                <a14:imgProps xmlns:a14="http://schemas.microsoft.com/office/drawing/2010/main">
                  <a14:imgLayer r:embed="rId5">
                    <a14:imgEffect>
                      <a14:saturation sat="300000"/>
                    </a14:imgEffect>
                    <a14:imgEffect>
                      <a14:sharpenSoften amount="80000"/>
                    </a14:imgEffect>
                  </a14:imgLayer>
                </a14:imgProps>
              </a:ext>
            </a:extLst>
          </a:blip>
          <a:srcRect l="11337" r="31759"/>
          <a:stretch>
            <a:fillRect/>
          </a:stretch>
        </p:blipFill>
        <p:spPr>
          <a:xfrm flipH="1">
            <a:off x="9322796" y="5391540"/>
            <a:ext cx="2855952" cy="1334540"/>
          </a:xfrm>
          <a:prstGeom prst="rect">
            <a:avLst/>
          </a:prstGeom>
        </p:spPr>
      </p:pic>
      <p:sp>
        <p:nvSpPr>
          <p:cNvPr id="15" name="文本框 14"/>
          <p:cNvSpPr txBox="1"/>
          <p:nvPr/>
        </p:nvSpPr>
        <p:spPr>
          <a:xfrm>
            <a:off x="841375" y="544830"/>
            <a:ext cx="3291840" cy="460375"/>
          </a:xfrm>
          <a:prstGeom prst="rect">
            <a:avLst/>
          </a:prstGeom>
          <a:noFill/>
        </p:spPr>
        <p:txBody>
          <a:bodyPr wrap="square" rtlCol="0">
            <a:spAutoFit/>
          </a:bodyPr>
          <a:lstStyle/>
          <a:p>
            <a:r>
              <a:rPr lang="zh-CN" altLang="en-US" sz="2400" b="1" dirty="0">
                <a:latin typeface="微软雅黑" panose="020B0503020204020204" charset="-122"/>
                <a:ea typeface="微软雅黑" panose="020B0503020204020204" charset="-122"/>
              </a:rPr>
              <a:t>致谢</a:t>
            </a:r>
          </a:p>
        </p:txBody>
      </p:sp>
      <p:sp>
        <p:nvSpPr>
          <p:cNvPr id="4" name="文本框 3"/>
          <p:cNvSpPr txBox="1"/>
          <p:nvPr/>
        </p:nvSpPr>
        <p:spPr>
          <a:xfrm>
            <a:off x="4020913" y="2426995"/>
            <a:ext cx="4150174" cy="988347"/>
          </a:xfrm>
          <a:prstGeom prst="rect">
            <a:avLst/>
          </a:prstGeom>
          <a:noFill/>
        </p:spPr>
        <p:txBody>
          <a:bodyPr wrap="square" rtlCol="0">
            <a:spAutoFit/>
          </a:bodyPr>
          <a:lstStyle/>
          <a:p>
            <a:pPr algn="ctr">
              <a:lnSpc>
                <a:spcPct val="150000"/>
              </a:lnSpc>
            </a:pPr>
            <a:r>
              <a:rPr lang="zh-CN" altLang="en-US" sz="4400" dirty="0">
                <a:latin typeface="微软雅黑" panose="020B0503020204020204" charset="-122"/>
                <a:ea typeface="微软雅黑" panose="020B0503020204020204" charset="-122"/>
              </a:rPr>
              <a:t>感谢大家聆听！</a:t>
            </a:r>
          </a:p>
        </p:txBody>
      </p:sp>
      <p:pic>
        <p:nvPicPr>
          <p:cNvPr id="12" name="图片 11" descr="南科大-树德书院"/>
          <p:cNvPicPr>
            <a:picLocks noChangeAspect="1"/>
          </p:cNvPicPr>
          <p:nvPr/>
        </p:nvPicPr>
        <p:blipFill rotWithShape="1">
          <a:blip r:embed="rId6"/>
          <a:srcRect l="-31802" r="31802"/>
          <a:stretch>
            <a:fillRect/>
          </a:stretch>
        </p:blipFill>
        <p:spPr>
          <a:xfrm>
            <a:off x="8464550" y="169545"/>
            <a:ext cx="3395980" cy="537210"/>
          </a:xfrm>
          <a:prstGeom prst="rect">
            <a:avLst/>
          </a:prstGeom>
        </p:spPr>
      </p:pic>
      <p:sp>
        <p:nvSpPr>
          <p:cNvPr id="2" name="灯片编号占位符 1"/>
          <p:cNvSpPr>
            <a:spLocks noGrp="1"/>
          </p:cNvSpPr>
          <p:nvPr>
            <p:ph type="sldNum" sz="quarter" idx="12"/>
          </p:nvPr>
        </p:nvSpPr>
        <p:spPr/>
        <p:txBody>
          <a:bodyPr/>
          <a:lstStyle/>
          <a:p>
            <a:fld id="{1D393944-DC62-4081-86B4-76E5FCA2F9B8}" type="slidenum">
              <a:rPr lang="zh-CN" altLang="en-US" smtClean="0"/>
              <a:t>28</a:t>
            </a:fld>
            <a:endParaRPr lang="zh-CN" altLang="en-US"/>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stretch>
            <a:fillRect/>
          </a:stretch>
        </p:blipFill>
        <p:spPr>
          <a:xfrm>
            <a:off x="83" y="4877075"/>
            <a:ext cx="12192000" cy="1980925"/>
          </a:xfrm>
          <a:prstGeom prst="rect">
            <a:avLst/>
          </a:prstGeom>
        </p:spPr>
      </p:pic>
      <p:pic>
        <p:nvPicPr>
          <p:cNvPr id="8" name="图片 7"/>
          <p:cNvPicPr>
            <a:picLocks noChangeAspect="1"/>
          </p:cNvPicPr>
          <p:nvPr/>
        </p:nvPicPr>
        <p:blipFill>
          <a:blip r:embed="rId4"/>
          <a:stretch>
            <a:fillRect/>
          </a:stretch>
        </p:blipFill>
        <p:spPr>
          <a:xfrm>
            <a:off x="439676" y="307638"/>
            <a:ext cx="265554" cy="934751"/>
          </a:xfrm>
          <a:prstGeom prst="rect">
            <a:avLst/>
          </a:prstGeom>
        </p:spPr>
      </p:pic>
      <p:pic>
        <p:nvPicPr>
          <p:cNvPr id="9" name="图片 8"/>
          <p:cNvPicPr>
            <a:picLocks noChangeAspect="1"/>
          </p:cNvPicPr>
          <p:nvPr/>
        </p:nvPicPr>
        <p:blipFill>
          <a:blip r:embed="rId5">
            <a:extLst>
              <a:ext uri="{BEBA8EAE-BF5A-486C-A8C5-ECC9F3942E4B}">
                <a14:imgProps xmlns:a14="http://schemas.microsoft.com/office/drawing/2010/main">
                  <a14:imgLayer r:embed="rId6">
                    <a14:imgEffect>
                      <a14:saturation sat="300000"/>
                    </a14:imgEffect>
                    <a14:imgEffect>
                      <a14:sharpenSoften amount="80000"/>
                    </a14:imgEffect>
                  </a14:imgLayer>
                </a14:imgProps>
              </a:ext>
            </a:extLst>
          </a:blip>
          <a:stretch>
            <a:fillRect/>
          </a:stretch>
        </p:blipFill>
        <p:spPr>
          <a:xfrm>
            <a:off x="-22104" y="5391540"/>
            <a:ext cx="5018936" cy="1334540"/>
          </a:xfrm>
          <a:prstGeom prst="rect">
            <a:avLst/>
          </a:prstGeom>
        </p:spPr>
      </p:pic>
      <p:pic>
        <p:nvPicPr>
          <p:cNvPr id="7" name="图片 6"/>
          <p:cNvPicPr>
            <a:picLocks noChangeAspect="1"/>
          </p:cNvPicPr>
          <p:nvPr/>
        </p:nvPicPr>
        <p:blipFill rotWithShape="1">
          <a:blip r:embed="rId5">
            <a:extLst>
              <a:ext uri="{BEBA8EAE-BF5A-486C-A8C5-ECC9F3942E4B}">
                <a14:imgProps xmlns:a14="http://schemas.microsoft.com/office/drawing/2010/main">
                  <a14:imgLayer r:embed="rId6">
                    <a14:imgEffect>
                      <a14:saturation sat="300000"/>
                    </a14:imgEffect>
                    <a14:imgEffect>
                      <a14:sharpenSoften amount="80000"/>
                    </a14:imgEffect>
                  </a14:imgLayer>
                </a14:imgProps>
              </a:ext>
            </a:extLst>
          </a:blip>
          <a:srcRect l="13807"/>
          <a:stretch>
            <a:fillRect/>
          </a:stretch>
        </p:blipFill>
        <p:spPr>
          <a:xfrm>
            <a:off x="4996832" y="5391540"/>
            <a:ext cx="4325964" cy="1334540"/>
          </a:xfrm>
          <a:prstGeom prst="rect">
            <a:avLst/>
          </a:prstGeom>
        </p:spPr>
      </p:pic>
      <p:pic>
        <p:nvPicPr>
          <p:cNvPr id="10" name="图片 9"/>
          <p:cNvPicPr>
            <a:picLocks noChangeAspect="1"/>
          </p:cNvPicPr>
          <p:nvPr/>
        </p:nvPicPr>
        <p:blipFill rotWithShape="1">
          <a:blip r:embed="rId5">
            <a:extLst>
              <a:ext uri="{BEBA8EAE-BF5A-486C-A8C5-ECC9F3942E4B}">
                <a14:imgProps xmlns:a14="http://schemas.microsoft.com/office/drawing/2010/main">
                  <a14:imgLayer r:embed="rId6">
                    <a14:imgEffect>
                      <a14:saturation sat="300000"/>
                    </a14:imgEffect>
                    <a14:imgEffect>
                      <a14:sharpenSoften amount="80000"/>
                    </a14:imgEffect>
                  </a14:imgLayer>
                </a14:imgProps>
              </a:ext>
            </a:extLst>
          </a:blip>
          <a:srcRect l="11337" r="31759"/>
          <a:stretch>
            <a:fillRect/>
          </a:stretch>
        </p:blipFill>
        <p:spPr>
          <a:xfrm flipH="1">
            <a:off x="9322796" y="5391540"/>
            <a:ext cx="2855952" cy="1334540"/>
          </a:xfrm>
          <a:prstGeom prst="rect">
            <a:avLst/>
          </a:prstGeom>
        </p:spPr>
      </p:pic>
      <p:pic>
        <p:nvPicPr>
          <p:cNvPr id="11" name="图片 10" descr="南科大-树德书院"/>
          <p:cNvPicPr>
            <a:picLocks noChangeAspect="1"/>
          </p:cNvPicPr>
          <p:nvPr/>
        </p:nvPicPr>
        <p:blipFill rotWithShape="1">
          <a:blip r:embed="rId7"/>
          <a:srcRect l="-31802" r="31802"/>
          <a:stretch>
            <a:fillRect/>
          </a:stretch>
        </p:blipFill>
        <p:spPr>
          <a:xfrm>
            <a:off x="8464550" y="169545"/>
            <a:ext cx="3395980" cy="537210"/>
          </a:xfrm>
          <a:prstGeom prst="rect">
            <a:avLst/>
          </a:prstGeom>
        </p:spPr>
      </p:pic>
      <p:sp>
        <p:nvSpPr>
          <p:cNvPr id="15" name="文本框 14"/>
          <p:cNvSpPr txBox="1"/>
          <p:nvPr/>
        </p:nvSpPr>
        <p:spPr>
          <a:xfrm>
            <a:off x="841374" y="544830"/>
            <a:ext cx="7495801" cy="460375"/>
          </a:xfrm>
          <a:prstGeom prst="rect">
            <a:avLst/>
          </a:prstGeom>
          <a:noFill/>
        </p:spPr>
        <p:txBody>
          <a:bodyPr wrap="square" rtlCol="0">
            <a:spAutoFit/>
          </a:bodyPr>
          <a:lstStyle/>
          <a:p>
            <a:r>
              <a:rPr lang="en-US" altLang="zh-CN" sz="2400" b="1" dirty="0">
                <a:latin typeface="微软雅黑" panose="020B0503020204020204" charset="-122"/>
                <a:ea typeface="微软雅黑" panose="020B0503020204020204" charset="-122"/>
              </a:rPr>
              <a:t>Cassie </a:t>
            </a:r>
            <a:r>
              <a:rPr lang="zh-CN" altLang="en-US" sz="2400" b="1" dirty="0">
                <a:latin typeface="微软雅黑" panose="020B0503020204020204" charset="-122"/>
                <a:ea typeface="微软雅黑" panose="020B0503020204020204" charset="-122"/>
              </a:rPr>
              <a:t>结构的介绍</a:t>
            </a:r>
          </a:p>
        </p:txBody>
      </p:sp>
      <p:sp>
        <p:nvSpPr>
          <p:cNvPr id="4" name="灯片编号占位符 3"/>
          <p:cNvSpPr>
            <a:spLocks noGrp="1"/>
          </p:cNvSpPr>
          <p:nvPr>
            <p:ph type="sldNum" sz="quarter" idx="12"/>
          </p:nvPr>
        </p:nvSpPr>
        <p:spPr/>
        <p:txBody>
          <a:bodyPr/>
          <a:lstStyle/>
          <a:p>
            <a:fld id="{1D393944-DC62-4081-86B4-76E5FCA2F9B8}" type="slidenum">
              <a:rPr lang="zh-CN" altLang="en-US" smtClean="0"/>
              <a:t>2</a:t>
            </a:fld>
            <a:endParaRPr lang="zh-CN" altLang="en-US"/>
          </a:p>
        </p:txBody>
      </p:sp>
      <p:pic>
        <p:nvPicPr>
          <p:cNvPr id="12" name="图片 11"/>
          <p:cNvPicPr>
            <a:picLocks noChangeAspect="1"/>
          </p:cNvPicPr>
          <p:nvPr/>
        </p:nvPicPr>
        <p:blipFill>
          <a:blip r:embed="rId8"/>
          <a:stretch>
            <a:fillRect/>
          </a:stretch>
        </p:blipFill>
        <p:spPr>
          <a:xfrm>
            <a:off x="8464550" y="1443990"/>
            <a:ext cx="3571875" cy="3432810"/>
          </a:xfrm>
          <a:prstGeom prst="rect">
            <a:avLst/>
          </a:prstGeom>
        </p:spPr>
      </p:pic>
      <p:pic>
        <p:nvPicPr>
          <p:cNvPr id="14" name="图片 13"/>
          <p:cNvPicPr>
            <a:picLocks noChangeAspect="1"/>
          </p:cNvPicPr>
          <p:nvPr/>
        </p:nvPicPr>
        <p:blipFill>
          <a:blip r:embed="rId9"/>
          <a:srcRect r="2620"/>
          <a:stretch>
            <a:fillRect/>
          </a:stretch>
        </p:blipFill>
        <p:spPr>
          <a:xfrm>
            <a:off x="5589905" y="1677670"/>
            <a:ext cx="3020695" cy="3199130"/>
          </a:xfrm>
          <a:prstGeom prst="rect">
            <a:avLst/>
          </a:prstGeom>
        </p:spPr>
      </p:pic>
      <p:sp>
        <p:nvSpPr>
          <p:cNvPr id="17" name="右箭头 16"/>
          <p:cNvSpPr/>
          <p:nvPr/>
        </p:nvSpPr>
        <p:spPr>
          <a:xfrm>
            <a:off x="7578090" y="3337560"/>
            <a:ext cx="1612900" cy="1828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p:cNvSpPr txBox="1"/>
          <p:nvPr/>
        </p:nvSpPr>
        <p:spPr>
          <a:xfrm>
            <a:off x="488226" y="1630699"/>
            <a:ext cx="5165090" cy="1229995"/>
          </a:xfrm>
          <a:prstGeom prst="rect">
            <a:avLst/>
          </a:prstGeom>
          <a:noFill/>
        </p:spPr>
        <p:txBody>
          <a:bodyPr wrap="square" rtlCol="0">
            <a:spAutoFit/>
          </a:bodyPr>
          <a:lstStyle/>
          <a:p>
            <a:pPr algn="l">
              <a:buClrTx/>
              <a:buSzTx/>
              <a:buFontTx/>
              <a:buNone/>
            </a:pPr>
            <a:r>
              <a:rPr lang="zh-CN" altLang="en-US" sz="1800" dirty="0"/>
              <a:t>cassie机构共有20个自由度</a:t>
            </a:r>
          </a:p>
          <a:p>
            <a:pPr algn="l">
              <a:buClrTx/>
              <a:buSzTx/>
              <a:buFontTx/>
              <a:buNone/>
            </a:pPr>
            <a:r>
              <a:rPr lang="zh-CN" altLang="en-US" sz="1800" dirty="0"/>
              <a:t>单一腿部有7个关节：</a:t>
            </a:r>
            <a:r>
              <a:rPr lang="zh-CN" altLang="en-US" sz="1800" dirty="0">
                <a:sym typeface="+mn-ea"/>
              </a:rPr>
              <a:t>q5与q6为欠驱动</a:t>
            </a:r>
            <a:r>
              <a:rPr lang="zh-CN" altLang="en-US" dirty="0">
                <a:sym typeface="+mn-ea"/>
              </a:rPr>
              <a:t>关节</a:t>
            </a:r>
            <a:endParaRPr lang="zh-CN" altLang="en-US" sz="1800" dirty="0"/>
          </a:p>
          <a:p>
            <a:pPr algn="l">
              <a:buClrTx/>
              <a:buSzTx/>
              <a:buFontTx/>
              <a:buNone/>
            </a:pPr>
            <a:r>
              <a:rPr lang="zh-CN" altLang="en-US" sz="1800" dirty="0"/>
              <a:t>q1,q2,q3,q4,q7为驱动关节</a:t>
            </a:r>
          </a:p>
          <a:p>
            <a:pPr indent="0">
              <a:buNone/>
            </a:pPr>
            <a:endParaRPr lang="zh-CN" altLang="en-US" sz="2000" b="1" dirty="0">
              <a:latin typeface="等线" panose="02010600030101010101" charset="-122"/>
              <a:ea typeface="等线" panose="02010600030101010101" charset="-122"/>
              <a:cs typeface="等线" panose="02010600030101010101" charset="-122"/>
            </a:endParaRPr>
          </a:p>
        </p:txBody>
      </p:sp>
      <p:sp>
        <p:nvSpPr>
          <p:cNvPr id="19" name="矩形 18"/>
          <p:cNvSpPr/>
          <p:nvPr/>
        </p:nvSpPr>
        <p:spPr>
          <a:xfrm rot="19920000">
            <a:off x="5747385" y="2788920"/>
            <a:ext cx="1736725" cy="833755"/>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文本框 24"/>
          <p:cNvSpPr txBox="1"/>
          <p:nvPr/>
        </p:nvSpPr>
        <p:spPr>
          <a:xfrm>
            <a:off x="424815" y="3981132"/>
            <a:ext cx="5165090" cy="1260475"/>
          </a:xfrm>
          <a:prstGeom prst="rect">
            <a:avLst/>
          </a:prstGeom>
          <a:noFill/>
        </p:spPr>
        <p:txBody>
          <a:bodyPr wrap="square" rtlCol="0">
            <a:spAutoFit/>
          </a:bodyPr>
          <a:lstStyle/>
          <a:p>
            <a:pPr algn="l">
              <a:buClrTx/>
              <a:buSzTx/>
              <a:buFontTx/>
              <a:buNone/>
            </a:pPr>
            <a:r>
              <a:rPr lang="zh-CN" altLang="en-US" sz="1800" dirty="0"/>
              <a:t>欠驱动</a:t>
            </a:r>
            <a:r>
              <a:rPr lang="zh-CN" altLang="en-US" dirty="0"/>
              <a:t>关节</a:t>
            </a:r>
            <a:r>
              <a:rPr lang="zh-CN" altLang="en-US" sz="1800" dirty="0"/>
              <a:t>q6由q3，q4，q5等关节形成的</a:t>
            </a:r>
          </a:p>
          <a:p>
            <a:pPr algn="l">
              <a:buClrTx/>
              <a:buSzTx/>
              <a:buFontTx/>
              <a:buNone/>
            </a:pPr>
            <a:r>
              <a:rPr lang="zh-CN" altLang="en-US" sz="1800" dirty="0"/>
              <a:t>闭环连杆机构进行驱动</a:t>
            </a:r>
          </a:p>
          <a:p>
            <a:pPr indent="0">
              <a:buNone/>
            </a:pPr>
            <a:endParaRPr lang="zh-CN" altLang="en-US" sz="2000" b="1" dirty="0">
              <a:latin typeface="等线" panose="02010600030101010101" charset="-122"/>
              <a:ea typeface="等线" panose="02010600030101010101" charset="-122"/>
              <a:cs typeface="等线" panose="02010600030101010101" charset="-122"/>
            </a:endParaRPr>
          </a:p>
          <a:p>
            <a:pPr indent="0">
              <a:buNone/>
            </a:pPr>
            <a:endParaRPr lang="zh-CN" altLang="en-US" sz="2000" b="1" dirty="0">
              <a:latin typeface="等线" panose="02010600030101010101" charset="-122"/>
              <a:ea typeface="等线" panose="02010600030101010101" charset="-122"/>
              <a:cs typeface="等线" panose="02010600030101010101" charset="-122"/>
            </a:endParaRPr>
          </a:p>
        </p:txBody>
      </p:sp>
      <p:sp>
        <p:nvSpPr>
          <p:cNvPr id="26" name="右箭头 25"/>
          <p:cNvSpPr/>
          <p:nvPr/>
        </p:nvSpPr>
        <p:spPr>
          <a:xfrm rot="20100000">
            <a:off x="5009515" y="3567430"/>
            <a:ext cx="846455" cy="2463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stretch>
            <a:fillRect/>
          </a:stretch>
        </p:blipFill>
        <p:spPr>
          <a:xfrm>
            <a:off x="-22142" y="4877075"/>
            <a:ext cx="12192000" cy="1980925"/>
          </a:xfrm>
          <a:prstGeom prst="rect">
            <a:avLst/>
          </a:prstGeom>
        </p:spPr>
      </p:pic>
      <p:pic>
        <p:nvPicPr>
          <p:cNvPr id="8" name="图片 7"/>
          <p:cNvPicPr>
            <a:picLocks noChangeAspect="1"/>
          </p:cNvPicPr>
          <p:nvPr/>
        </p:nvPicPr>
        <p:blipFill>
          <a:blip r:embed="rId4"/>
          <a:stretch>
            <a:fillRect/>
          </a:stretch>
        </p:blipFill>
        <p:spPr>
          <a:xfrm>
            <a:off x="439676" y="307638"/>
            <a:ext cx="265554" cy="934751"/>
          </a:xfrm>
          <a:prstGeom prst="rect">
            <a:avLst/>
          </a:prstGeom>
        </p:spPr>
      </p:pic>
      <p:pic>
        <p:nvPicPr>
          <p:cNvPr id="9" name="图片 8"/>
          <p:cNvPicPr>
            <a:picLocks noChangeAspect="1"/>
          </p:cNvPicPr>
          <p:nvPr/>
        </p:nvPicPr>
        <p:blipFill>
          <a:blip r:embed="rId5">
            <a:extLst>
              <a:ext uri="{BEBA8EAE-BF5A-486C-A8C5-ECC9F3942E4B}">
                <a14:imgProps xmlns:a14="http://schemas.microsoft.com/office/drawing/2010/main">
                  <a14:imgLayer r:embed="rId6">
                    <a14:imgEffect>
                      <a14:saturation sat="300000"/>
                    </a14:imgEffect>
                    <a14:imgEffect>
                      <a14:sharpenSoften amount="80000"/>
                    </a14:imgEffect>
                  </a14:imgLayer>
                </a14:imgProps>
              </a:ext>
            </a:extLst>
          </a:blip>
          <a:stretch>
            <a:fillRect/>
          </a:stretch>
        </p:blipFill>
        <p:spPr>
          <a:xfrm>
            <a:off x="-22104" y="5391540"/>
            <a:ext cx="5018936" cy="1334540"/>
          </a:xfrm>
          <a:prstGeom prst="rect">
            <a:avLst/>
          </a:prstGeom>
        </p:spPr>
      </p:pic>
      <p:pic>
        <p:nvPicPr>
          <p:cNvPr id="7" name="图片 6"/>
          <p:cNvPicPr>
            <a:picLocks noChangeAspect="1"/>
          </p:cNvPicPr>
          <p:nvPr/>
        </p:nvPicPr>
        <p:blipFill rotWithShape="1">
          <a:blip r:embed="rId5">
            <a:extLst>
              <a:ext uri="{BEBA8EAE-BF5A-486C-A8C5-ECC9F3942E4B}">
                <a14:imgProps xmlns:a14="http://schemas.microsoft.com/office/drawing/2010/main">
                  <a14:imgLayer r:embed="rId6">
                    <a14:imgEffect>
                      <a14:saturation sat="300000"/>
                    </a14:imgEffect>
                    <a14:imgEffect>
                      <a14:sharpenSoften amount="80000"/>
                    </a14:imgEffect>
                  </a14:imgLayer>
                </a14:imgProps>
              </a:ext>
            </a:extLst>
          </a:blip>
          <a:srcRect l="13807"/>
          <a:stretch>
            <a:fillRect/>
          </a:stretch>
        </p:blipFill>
        <p:spPr>
          <a:xfrm>
            <a:off x="4996832" y="5391540"/>
            <a:ext cx="4325964" cy="1334540"/>
          </a:xfrm>
          <a:prstGeom prst="rect">
            <a:avLst/>
          </a:prstGeom>
        </p:spPr>
      </p:pic>
      <p:pic>
        <p:nvPicPr>
          <p:cNvPr id="10" name="图片 9"/>
          <p:cNvPicPr>
            <a:picLocks noChangeAspect="1"/>
          </p:cNvPicPr>
          <p:nvPr/>
        </p:nvPicPr>
        <p:blipFill rotWithShape="1">
          <a:blip r:embed="rId5">
            <a:extLst>
              <a:ext uri="{BEBA8EAE-BF5A-486C-A8C5-ECC9F3942E4B}">
                <a14:imgProps xmlns:a14="http://schemas.microsoft.com/office/drawing/2010/main">
                  <a14:imgLayer r:embed="rId6">
                    <a14:imgEffect>
                      <a14:saturation sat="300000"/>
                    </a14:imgEffect>
                    <a14:imgEffect>
                      <a14:sharpenSoften amount="80000"/>
                    </a14:imgEffect>
                  </a14:imgLayer>
                </a14:imgProps>
              </a:ext>
            </a:extLst>
          </a:blip>
          <a:srcRect l="11337" r="31759"/>
          <a:stretch>
            <a:fillRect/>
          </a:stretch>
        </p:blipFill>
        <p:spPr>
          <a:xfrm flipH="1">
            <a:off x="9322796" y="5391540"/>
            <a:ext cx="2855952" cy="1334540"/>
          </a:xfrm>
          <a:prstGeom prst="rect">
            <a:avLst/>
          </a:prstGeom>
        </p:spPr>
      </p:pic>
      <p:pic>
        <p:nvPicPr>
          <p:cNvPr id="11" name="图片 10" descr="南科大-树德书院"/>
          <p:cNvPicPr>
            <a:picLocks noChangeAspect="1"/>
          </p:cNvPicPr>
          <p:nvPr/>
        </p:nvPicPr>
        <p:blipFill rotWithShape="1">
          <a:blip r:embed="rId7"/>
          <a:srcRect l="-31802" r="31802"/>
          <a:stretch>
            <a:fillRect/>
          </a:stretch>
        </p:blipFill>
        <p:spPr>
          <a:xfrm>
            <a:off x="8464550" y="169545"/>
            <a:ext cx="3395980" cy="537210"/>
          </a:xfrm>
          <a:prstGeom prst="rect">
            <a:avLst/>
          </a:prstGeom>
        </p:spPr>
      </p:pic>
      <p:sp>
        <p:nvSpPr>
          <p:cNvPr id="15" name="文本框 14"/>
          <p:cNvSpPr txBox="1"/>
          <p:nvPr/>
        </p:nvSpPr>
        <p:spPr>
          <a:xfrm>
            <a:off x="841374" y="544830"/>
            <a:ext cx="7495801" cy="460375"/>
          </a:xfrm>
          <a:prstGeom prst="rect">
            <a:avLst/>
          </a:prstGeom>
          <a:noFill/>
        </p:spPr>
        <p:txBody>
          <a:bodyPr wrap="square" rtlCol="0">
            <a:spAutoFit/>
          </a:bodyPr>
          <a:lstStyle/>
          <a:p>
            <a:r>
              <a:rPr lang="en-US" altLang="zh-CN" sz="2400" b="1" dirty="0">
                <a:latin typeface="微软雅黑" panose="020B0503020204020204" charset="-122"/>
                <a:ea typeface="微软雅黑" panose="020B0503020204020204" charset="-122"/>
              </a:rPr>
              <a:t>2D-LIP</a:t>
            </a:r>
          </a:p>
        </p:txBody>
      </p:sp>
      <p:sp>
        <p:nvSpPr>
          <p:cNvPr id="4" name="灯片编号占位符 3"/>
          <p:cNvSpPr>
            <a:spLocks noGrp="1"/>
          </p:cNvSpPr>
          <p:nvPr>
            <p:ph type="sldNum" sz="quarter" idx="12"/>
          </p:nvPr>
        </p:nvSpPr>
        <p:spPr/>
        <p:txBody>
          <a:bodyPr/>
          <a:lstStyle/>
          <a:p>
            <a:fld id="{1D393944-DC62-4081-86B4-76E5FCA2F9B8}" type="slidenum">
              <a:rPr lang="zh-CN" altLang="en-US" smtClean="0"/>
              <a:t>3</a:t>
            </a:fld>
            <a:endParaRPr lang="zh-CN" altLang="en-US"/>
          </a:p>
        </p:txBody>
      </p:sp>
      <p:pic>
        <p:nvPicPr>
          <p:cNvPr id="22" name="图片 21" descr="QQ图片20220531015044"/>
          <p:cNvPicPr>
            <a:picLocks noChangeAspect="1"/>
          </p:cNvPicPr>
          <p:nvPr/>
        </p:nvPicPr>
        <p:blipFill>
          <a:blip r:embed="rId8"/>
          <a:srcRect r="26860"/>
          <a:stretch>
            <a:fillRect/>
          </a:stretch>
        </p:blipFill>
        <p:spPr>
          <a:xfrm>
            <a:off x="0" y="1511935"/>
            <a:ext cx="2674620" cy="2988945"/>
          </a:xfrm>
          <a:prstGeom prst="rect">
            <a:avLst/>
          </a:prstGeom>
        </p:spPr>
      </p:pic>
      <p:pic>
        <p:nvPicPr>
          <p:cNvPr id="23" name="图片 22"/>
          <p:cNvPicPr>
            <a:picLocks noChangeAspect="1"/>
          </p:cNvPicPr>
          <p:nvPr/>
        </p:nvPicPr>
        <p:blipFill>
          <a:blip r:embed="rId9"/>
          <a:stretch>
            <a:fillRect/>
          </a:stretch>
        </p:blipFill>
        <p:spPr>
          <a:xfrm>
            <a:off x="3048000" y="1511935"/>
            <a:ext cx="2774950" cy="2988945"/>
          </a:xfrm>
          <a:prstGeom prst="rect">
            <a:avLst/>
          </a:prstGeom>
        </p:spPr>
      </p:pic>
      <p:sp>
        <p:nvSpPr>
          <p:cNvPr id="24" name="文本框 23"/>
          <p:cNvSpPr txBox="1"/>
          <p:nvPr/>
        </p:nvSpPr>
        <p:spPr>
          <a:xfrm>
            <a:off x="1068705" y="4770120"/>
            <a:ext cx="4401185" cy="368300"/>
          </a:xfrm>
          <a:prstGeom prst="rect">
            <a:avLst/>
          </a:prstGeom>
          <a:noFill/>
        </p:spPr>
        <p:txBody>
          <a:bodyPr wrap="square" rtlCol="0">
            <a:spAutoFit/>
          </a:bodyPr>
          <a:lstStyle/>
          <a:p>
            <a:r>
              <a:rPr lang="zh-CN" altLang="en-US"/>
              <a:t>图：将</a:t>
            </a:r>
            <a:r>
              <a:rPr lang="en-US" altLang="zh-CN"/>
              <a:t>cassie</a:t>
            </a:r>
            <a:r>
              <a:rPr lang="zh-CN" altLang="en-US"/>
              <a:t>简化为二维倒立摆模型</a:t>
            </a:r>
          </a:p>
        </p:txBody>
      </p:sp>
      <p:sp>
        <p:nvSpPr>
          <p:cNvPr id="25" name="文本框 24"/>
          <p:cNvSpPr txBox="1"/>
          <p:nvPr/>
        </p:nvSpPr>
        <p:spPr>
          <a:xfrm>
            <a:off x="5991860" y="1078230"/>
            <a:ext cx="4094480" cy="368300"/>
          </a:xfrm>
          <a:prstGeom prst="rect">
            <a:avLst/>
          </a:prstGeom>
          <a:noFill/>
        </p:spPr>
        <p:txBody>
          <a:bodyPr wrap="square" rtlCol="0">
            <a:spAutoFit/>
          </a:bodyPr>
          <a:lstStyle/>
          <a:p>
            <a:r>
              <a:rPr lang="zh-CN" altLang="en-US"/>
              <a:t>质心水平运动的微分方程：</a:t>
            </a:r>
          </a:p>
        </p:txBody>
      </p:sp>
      <p:pic>
        <p:nvPicPr>
          <p:cNvPr id="26" name="图片 25"/>
          <p:cNvPicPr>
            <a:picLocks noChangeAspect="1"/>
          </p:cNvPicPr>
          <p:nvPr/>
        </p:nvPicPr>
        <p:blipFill>
          <a:blip r:embed="rId10"/>
          <a:stretch>
            <a:fillRect/>
          </a:stretch>
        </p:blipFill>
        <p:spPr>
          <a:xfrm>
            <a:off x="8875395" y="1005205"/>
            <a:ext cx="1356360" cy="701040"/>
          </a:xfrm>
          <a:prstGeom prst="rect">
            <a:avLst/>
          </a:prstGeom>
        </p:spPr>
      </p:pic>
      <p:sp>
        <p:nvSpPr>
          <p:cNvPr id="27" name="文本框 26"/>
          <p:cNvSpPr txBox="1"/>
          <p:nvPr/>
        </p:nvSpPr>
        <p:spPr>
          <a:xfrm>
            <a:off x="5991860" y="1778000"/>
            <a:ext cx="5309235" cy="368300"/>
          </a:xfrm>
          <a:prstGeom prst="rect">
            <a:avLst/>
          </a:prstGeom>
          <a:noFill/>
        </p:spPr>
        <p:txBody>
          <a:bodyPr wrap="square" rtlCol="0">
            <a:spAutoFit/>
          </a:bodyPr>
          <a:lstStyle/>
          <a:p>
            <a:r>
              <a:rPr lang="zh-CN" altLang="en-US"/>
              <a:t>当</a:t>
            </a:r>
            <a:r>
              <a:rPr lang="en-US" altLang="zh-CN"/>
              <a:t>z</a:t>
            </a:r>
            <a:r>
              <a:rPr lang="zh-CN" altLang="en-US"/>
              <a:t>恒定时，水平方向的运动学：</a:t>
            </a:r>
          </a:p>
        </p:txBody>
      </p:sp>
      <p:pic>
        <p:nvPicPr>
          <p:cNvPr id="28" name="图片 27"/>
          <p:cNvPicPr>
            <a:picLocks noChangeAspect="1"/>
          </p:cNvPicPr>
          <p:nvPr/>
        </p:nvPicPr>
        <p:blipFill>
          <a:blip r:embed="rId11"/>
          <a:stretch>
            <a:fillRect/>
          </a:stretch>
        </p:blipFill>
        <p:spPr>
          <a:xfrm>
            <a:off x="6412230" y="2218055"/>
            <a:ext cx="5517515" cy="1310005"/>
          </a:xfrm>
          <a:prstGeom prst="rect">
            <a:avLst/>
          </a:prstGeom>
        </p:spPr>
      </p:pic>
      <p:pic>
        <p:nvPicPr>
          <p:cNvPr id="29" name="图片 28"/>
          <p:cNvPicPr>
            <a:picLocks noChangeAspect="1"/>
          </p:cNvPicPr>
          <p:nvPr/>
        </p:nvPicPr>
        <p:blipFill>
          <a:blip r:embed="rId12"/>
          <a:stretch>
            <a:fillRect/>
          </a:stretch>
        </p:blipFill>
        <p:spPr>
          <a:xfrm>
            <a:off x="6196330" y="3877310"/>
            <a:ext cx="1377315" cy="410845"/>
          </a:xfrm>
          <a:prstGeom prst="rect">
            <a:avLst/>
          </a:prstGeom>
        </p:spPr>
      </p:pic>
      <p:sp>
        <p:nvSpPr>
          <p:cNvPr id="30" name="文本框 29"/>
          <p:cNvSpPr txBox="1"/>
          <p:nvPr/>
        </p:nvSpPr>
        <p:spPr>
          <a:xfrm>
            <a:off x="7634605" y="3898265"/>
            <a:ext cx="2512695" cy="368300"/>
          </a:xfrm>
          <a:prstGeom prst="rect">
            <a:avLst/>
          </a:prstGeom>
          <a:noFill/>
        </p:spPr>
        <p:txBody>
          <a:bodyPr wrap="square" rtlCol="0">
            <a:spAutoFit/>
          </a:bodyPr>
          <a:lstStyle/>
          <a:p>
            <a:r>
              <a:rPr lang="zh-CN" altLang="en-US"/>
              <a:t>：初始位置和初始速度</a:t>
            </a:r>
          </a:p>
        </p:txBody>
      </p:sp>
      <p:sp>
        <p:nvSpPr>
          <p:cNvPr id="31" name="文本框 30"/>
          <p:cNvSpPr txBox="1"/>
          <p:nvPr/>
        </p:nvSpPr>
        <p:spPr>
          <a:xfrm>
            <a:off x="3422015" y="590550"/>
            <a:ext cx="2652395" cy="368300"/>
          </a:xfrm>
          <a:prstGeom prst="rect">
            <a:avLst/>
          </a:prstGeom>
          <a:noFill/>
        </p:spPr>
        <p:txBody>
          <a:bodyPr wrap="square" rtlCol="0" anchor="t">
            <a:spAutoFit/>
          </a:bodyPr>
          <a:lstStyle/>
          <a:p>
            <a:r>
              <a:rPr lang="zh-CN" altLang="en-US" b="1">
                <a:sym typeface="+mn-ea"/>
              </a:rPr>
              <a:t>二维线性倒立摆模型</a:t>
            </a:r>
            <a:endParaRPr lang="zh-CN" altLang="en-US" b="1"/>
          </a:p>
        </p:txBody>
      </p:sp>
    </p:spTree>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22142" y="4877075"/>
            <a:ext cx="12192000" cy="1980925"/>
          </a:xfrm>
          <a:prstGeom prst="rect">
            <a:avLst/>
          </a:prstGeom>
        </p:spPr>
      </p:pic>
      <p:pic>
        <p:nvPicPr>
          <p:cNvPr id="8" name="图片 7"/>
          <p:cNvPicPr>
            <a:picLocks noChangeAspect="1"/>
          </p:cNvPicPr>
          <p:nvPr/>
        </p:nvPicPr>
        <p:blipFill>
          <a:blip r:embed="rId3"/>
          <a:stretch>
            <a:fillRect/>
          </a:stretch>
        </p:blipFill>
        <p:spPr>
          <a:xfrm>
            <a:off x="439676" y="307638"/>
            <a:ext cx="265554" cy="934751"/>
          </a:xfrm>
          <a:prstGeom prst="rect">
            <a:avLst/>
          </a:prstGeom>
        </p:spPr>
      </p:pic>
      <p:pic>
        <p:nvPicPr>
          <p:cNvPr id="9" name="图片 8"/>
          <p:cNvPicPr>
            <a:picLocks noChangeAspect="1"/>
          </p:cNvPicPr>
          <p:nvPr/>
        </p:nvPicPr>
        <p:blipFill>
          <a:blip r:embed="rId4">
            <a:extLst>
              <a:ext uri="{BEBA8EAE-BF5A-486C-A8C5-ECC9F3942E4B}">
                <a14:imgProps xmlns:a14="http://schemas.microsoft.com/office/drawing/2010/main">
                  <a14:imgLayer r:embed="rId5">
                    <a14:imgEffect>
                      <a14:saturation sat="300000"/>
                    </a14:imgEffect>
                    <a14:imgEffect>
                      <a14:sharpenSoften amount="80000"/>
                    </a14:imgEffect>
                  </a14:imgLayer>
                </a14:imgProps>
              </a:ext>
            </a:extLst>
          </a:blip>
          <a:stretch>
            <a:fillRect/>
          </a:stretch>
        </p:blipFill>
        <p:spPr>
          <a:xfrm>
            <a:off x="-22104" y="5391540"/>
            <a:ext cx="5018936" cy="1334540"/>
          </a:xfrm>
          <a:prstGeom prst="rect">
            <a:avLst/>
          </a:prstGeom>
        </p:spPr>
      </p:pic>
      <p:pic>
        <p:nvPicPr>
          <p:cNvPr id="7" name="图片 6"/>
          <p:cNvPicPr>
            <a:picLocks noChangeAspect="1"/>
          </p:cNvPicPr>
          <p:nvPr/>
        </p:nvPicPr>
        <p:blipFill rotWithShape="1">
          <a:blip r:embed="rId4">
            <a:extLst>
              <a:ext uri="{BEBA8EAE-BF5A-486C-A8C5-ECC9F3942E4B}">
                <a14:imgProps xmlns:a14="http://schemas.microsoft.com/office/drawing/2010/main">
                  <a14:imgLayer r:embed="rId5">
                    <a14:imgEffect>
                      <a14:saturation sat="300000"/>
                    </a14:imgEffect>
                    <a14:imgEffect>
                      <a14:sharpenSoften amount="80000"/>
                    </a14:imgEffect>
                  </a14:imgLayer>
                </a14:imgProps>
              </a:ext>
            </a:extLst>
          </a:blip>
          <a:srcRect l="13807"/>
          <a:stretch>
            <a:fillRect/>
          </a:stretch>
        </p:blipFill>
        <p:spPr>
          <a:xfrm>
            <a:off x="4996832" y="5391540"/>
            <a:ext cx="4325964" cy="1334540"/>
          </a:xfrm>
          <a:prstGeom prst="rect">
            <a:avLst/>
          </a:prstGeom>
        </p:spPr>
      </p:pic>
      <p:pic>
        <p:nvPicPr>
          <p:cNvPr id="10" name="图片 9"/>
          <p:cNvPicPr>
            <a:picLocks noChangeAspect="1"/>
          </p:cNvPicPr>
          <p:nvPr/>
        </p:nvPicPr>
        <p:blipFill rotWithShape="1">
          <a:blip r:embed="rId4">
            <a:extLst>
              <a:ext uri="{BEBA8EAE-BF5A-486C-A8C5-ECC9F3942E4B}">
                <a14:imgProps xmlns:a14="http://schemas.microsoft.com/office/drawing/2010/main">
                  <a14:imgLayer r:embed="rId5">
                    <a14:imgEffect>
                      <a14:saturation sat="300000"/>
                    </a14:imgEffect>
                    <a14:imgEffect>
                      <a14:sharpenSoften amount="80000"/>
                    </a14:imgEffect>
                  </a14:imgLayer>
                </a14:imgProps>
              </a:ext>
            </a:extLst>
          </a:blip>
          <a:srcRect l="11337" r="31759"/>
          <a:stretch>
            <a:fillRect/>
          </a:stretch>
        </p:blipFill>
        <p:spPr>
          <a:xfrm flipH="1">
            <a:off x="9322796" y="5391540"/>
            <a:ext cx="2855952" cy="1334540"/>
          </a:xfrm>
          <a:prstGeom prst="rect">
            <a:avLst/>
          </a:prstGeom>
        </p:spPr>
      </p:pic>
      <p:pic>
        <p:nvPicPr>
          <p:cNvPr id="11" name="图片 10" descr="南科大-树德书院"/>
          <p:cNvPicPr>
            <a:picLocks noChangeAspect="1"/>
          </p:cNvPicPr>
          <p:nvPr/>
        </p:nvPicPr>
        <p:blipFill rotWithShape="1">
          <a:blip r:embed="rId6"/>
          <a:srcRect l="-31802" r="31802"/>
          <a:stretch>
            <a:fillRect/>
          </a:stretch>
        </p:blipFill>
        <p:spPr>
          <a:xfrm>
            <a:off x="8464550" y="169545"/>
            <a:ext cx="3395980" cy="537210"/>
          </a:xfrm>
          <a:prstGeom prst="rect">
            <a:avLst/>
          </a:prstGeom>
        </p:spPr>
      </p:pic>
      <p:sp>
        <p:nvSpPr>
          <p:cNvPr id="15" name="文本框 14"/>
          <p:cNvSpPr txBox="1"/>
          <p:nvPr/>
        </p:nvSpPr>
        <p:spPr>
          <a:xfrm>
            <a:off x="841374" y="544830"/>
            <a:ext cx="7495801" cy="460375"/>
          </a:xfrm>
          <a:prstGeom prst="rect">
            <a:avLst/>
          </a:prstGeom>
          <a:noFill/>
        </p:spPr>
        <p:txBody>
          <a:bodyPr wrap="square" rtlCol="0">
            <a:spAutoFit/>
          </a:bodyPr>
          <a:lstStyle/>
          <a:p>
            <a:r>
              <a:rPr lang="en-US" altLang="zh-CN" sz="2400" b="1" dirty="0">
                <a:latin typeface="微软雅黑" panose="020B0503020204020204" charset="-122"/>
                <a:ea typeface="微软雅黑" panose="020B0503020204020204" charset="-122"/>
              </a:rPr>
              <a:t>3D-LIP</a:t>
            </a:r>
          </a:p>
        </p:txBody>
      </p:sp>
      <p:sp>
        <p:nvSpPr>
          <p:cNvPr id="4" name="灯片编号占位符 3"/>
          <p:cNvSpPr>
            <a:spLocks noGrp="1"/>
          </p:cNvSpPr>
          <p:nvPr>
            <p:ph type="sldNum" sz="quarter" idx="12"/>
          </p:nvPr>
        </p:nvSpPr>
        <p:spPr/>
        <p:txBody>
          <a:bodyPr/>
          <a:lstStyle/>
          <a:p>
            <a:fld id="{1D393944-DC62-4081-86B4-76E5FCA2F9B8}" type="slidenum">
              <a:rPr lang="zh-CN" altLang="en-US" smtClean="0"/>
              <a:t>4</a:t>
            </a:fld>
            <a:endParaRPr lang="zh-CN" altLang="en-US"/>
          </a:p>
        </p:txBody>
      </p:sp>
      <p:sp>
        <p:nvSpPr>
          <p:cNvPr id="6" name="文本框 5"/>
          <p:cNvSpPr txBox="1"/>
          <p:nvPr/>
        </p:nvSpPr>
        <p:spPr>
          <a:xfrm>
            <a:off x="705485" y="1301115"/>
            <a:ext cx="2645410" cy="368300"/>
          </a:xfrm>
          <a:prstGeom prst="rect">
            <a:avLst/>
          </a:prstGeom>
          <a:noFill/>
        </p:spPr>
        <p:txBody>
          <a:bodyPr wrap="square" rtlCol="0">
            <a:spAutoFit/>
          </a:bodyPr>
          <a:lstStyle/>
          <a:p>
            <a:r>
              <a:rPr lang="zh-CN" altLang="en-US" b="1"/>
              <a:t>三维线性倒立摆模型：</a:t>
            </a:r>
          </a:p>
        </p:txBody>
      </p:sp>
      <p:pic>
        <p:nvPicPr>
          <p:cNvPr id="2" name="图片 -2147482397"/>
          <p:cNvPicPr>
            <a:picLocks noChangeAspect="1"/>
          </p:cNvPicPr>
          <p:nvPr/>
        </p:nvPicPr>
        <p:blipFill>
          <a:blip r:embed="rId7"/>
          <a:stretch>
            <a:fillRect/>
          </a:stretch>
        </p:blipFill>
        <p:spPr>
          <a:xfrm>
            <a:off x="6468745" y="604153"/>
            <a:ext cx="2533650" cy="1753870"/>
          </a:xfrm>
          <a:prstGeom prst="rect">
            <a:avLst/>
          </a:prstGeom>
          <a:noFill/>
          <a:ln w="9525">
            <a:noFill/>
          </a:ln>
        </p:spPr>
      </p:pic>
      <p:pic>
        <p:nvPicPr>
          <p:cNvPr id="5" name="图片 -2147482408"/>
          <p:cNvPicPr>
            <a:picLocks noChangeAspect="1"/>
          </p:cNvPicPr>
          <p:nvPr/>
        </p:nvPicPr>
        <p:blipFill>
          <a:blip r:embed="rId8"/>
          <a:stretch>
            <a:fillRect/>
          </a:stretch>
        </p:blipFill>
        <p:spPr>
          <a:xfrm>
            <a:off x="3823335" y="544830"/>
            <a:ext cx="1523365" cy="2163445"/>
          </a:xfrm>
          <a:prstGeom prst="rect">
            <a:avLst/>
          </a:prstGeom>
          <a:noFill/>
          <a:ln w="9525">
            <a:noFill/>
          </a:ln>
        </p:spPr>
      </p:pic>
      <p:graphicFrame>
        <p:nvGraphicFramePr>
          <p:cNvPr id="12" name="Object 220"/>
          <p:cNvGraphicFramePr>
            <a:graphicFrameLocks noChangeAspect="1"/>
          </p:cNvGraphicFramePr>
          <p:nvPr>
            <p:extLst>
              <p:ext uri="{D42A27DB-BD31-4B8C-83A1-F6EECF244321}">
                <p14:modId xmlns:p14="http://schemas.microsoft.com/office/powerpoint/2010/main" val="168531338"/>
              </p:ext>
            </p:extLst>
          </p:nvPr>
        </p:nvGraphicFramePr>
        <p:xfrm>
          <a:off x="9159240" y="1687463"/>
          <a:ext cx="2936875" cy="546735"/>
        </p:xfrm>
        <a:graphic>
          <a:graphicData uri="http://schemas.openxmlformats.org/presentationml/2006/ole">
            <mc:AlternateContent xmlns:mc="http://schemas.openxmlformats.org/markup-compatibility/2006">
              <mc:Choice xmlns:v="urn:schemas-microsoft-com:vml" Requires="v">
                <p:oleObj r:id="rId9" imgW="1232535" imgH="229235" progId="Equation.AxMath">
                  <p:embed/>
                </p:oleObj>
              </mc:Choice>
              <mc:Fallback>
                <p:oleObj r:id="rId9" imgW="1232535" imgH="229235" progId="Equation.AxMath">
                  <p:embed/>
                  <p:pic>
                    <p:nvPicPr>
                      <p:cNvPr id="0" name="图片 3075"/>
                      <p:cNvPicPr/>
                      <p:nvPr/>
                    </p:nvPicPr>
                    <p:blipFill>
                      <a:blip r:embed="rId10"/>
                      <a:stretch>
                        <a:fillRect/>
                      </a:stretch>
                    </p:blipFill>
                    <p:spPr>
                      <a:xfrm>
                        <a:off x="9159240" y="1687463"/>
                        <a:ext cx="2936875" cy="546735"/>
                      </a:xfrm>
                      <a:prstGeom prst="rect">
                        <a:avLst/>
                      </a:prstGeom>
                      <a:noFill/>
                      <a:ln w="38100">
                        <a:noFill/>
                        <a:miter/>
                      </a:ln>
                    </p:spPr>
                  </p:pic>
                </p:oleObj>
              </mc:Fallback>
            </mc:AlternateContent>
          </a:graphicData>
        </a:graphic>
      </p:graphicFrame>
      <p:sp>
        <p:nvSpPr>
          <p:cNvPr id="14" name="文本框 13"/>
          <p:cNvSpPr txBox="1"/>
          <p:nvPr/>
        </p:nvSpPr>
        <p:spPr>
          <a:xfrm>
            <a:off x="9246235" y="1319163"/>
            <a:ext cx="1593215" cy="368300"/>
          </a:xfrm>
          <a:prstGeom prst="rect">
            <a:avLst/>
          </a:prstGeom>
          <a:noFill/>
        </p:spPr>
        <p:txBody>
          <a:bodyPr wrap="square" rtlCol="0">
            <a:spAutoFit/>
          </a:bodyPr>
          <a:lstStyle/>
          <a:p>
            <a:r>
              <a:rPr lang="zh-CN" altLang="en-US"/>
              <a:t>定义约束面：</a:t>
            </a:r>
          </a:p>
        </p:txBody>
      </p:sp>
      <p:graphicFrame>
        <p:nvGraphicFramePr>
          <p:cNvPr id="16" name="Object 229"/>
          <p:cNvGraphicFramePr>
            <a:graphicFrameLocks noChangeAspect="1"/>
          </p:cNvGraphicFramePr>
          <p:nvPr/>
        </p:nvGraphicFramePr>
        <p:xfrm>
          <a:off x="705485" y="2543175"/>
          <a:ext cx="1022985" cy="1548765"/>
        </p:xfrm>
        <a:graphic>
          <a:graphicData uri="http://schemas.openxmlformats.org/presentationml/2006/ole">
            <mc:AlternateContent xmlns:mc="http://schemas.openxmlformats.org/markup-compatibility/2006">
              <mc:Choice xmlns:v="urn:schemas-microsoft-com:vml" Requires="v">
                <p:oleObj r:id="rId11" imgW="574675" imgH="868680" progId="Equation.AxMath">
                  <p:embed/>
                </p:oleObj>
              </mc:Choice>
              <mc:Fallback>
                <p:oleObj r:id="rId11" imgW="574675" imgH="868680" progId="Equation.AxMath">
                  <p:embed/>
                  <p:pic>
                    <p:nvPicPr>
                      <p:cNvPr id="0" name="图片 12"/>
                      <p:cNvPicPr/>
                      <p:nvPr/>
                    </p:nvPicPr>
                    <p:blipFill>
                      <a:blip r:embed="rId12"/>
                      <a:stretch>
                        <a:fillRect/>
                      </a:stretch>
                    </p:blipFill>
                    <p:spPr>
                      <a:xfrm>
                        <a:off x="705485" y="2543175"/>
                        <a:ext cx="1022985" cy="1548765"/>
                      </a:xfrm>
                      <a:prstGeom prst="rect">
                        <a:avLst/>
                      </a:prstGeom>
                      <a:noFill/>
                      <a:ln w="38100">
                        <a:noFill/>
                        <a:miter/>
                      </a:ln>
                    </p:spPr>
                  </p:pic>
                </p:oleObj>
              </mc:Fallback>
            </mc:AlternateContent>
          </a:graphicData>
        </a:graphic>
      </p:graphicFrame>
      <p:sp>
        <p:nvSpPr>
          <p:cNvPr id="100" name="文本框 99"/>
          <p:cNvSpPr txBox="1"/>
          <p:nvPr/>
        </p:nvSpPr>
        <p:spPr>
          <a:xfrm>
            <a:off x="93980" y="4300220"/>
            <a:ext cx="5425440" cy="368300"/>
          </a:xfrm>
          <a:prstGeom prst="rect">
            <a:avLst/>
          </a:prstGeom>
          <a:noFill/>
          <a:ln w="9525">
            <a:noFill/>
          </a:ln>
        </p:spPr>
        <p:txBody>
          <a:bodyPr wrap="square">
            <a:spAutoFit/>
          </a:bodyPr>
          <a:lstStyle/>
          <a:p>
            <a:pPr indent="0"/>
            <a:r>
              <a:rPr lang="zh-CN" sz="1800" b="0">
                <a:ea typeface="宋体" panose="02010600030101010101" pitchFamily="2" charset="-122"/>
              </a:rPr>
              <a:t>约束面的斜率参数</a:t>
            </a:r>
            <a:r>
              <a:rPr lang="en-US" altLang="zh-CN" sz="1800" b="0">
                <a:ea typeface="宋体" panose="02010600030101010101" pitchFamily="2" charset="-122"/>
              </a:rPr>
              <a:t>              </a:t>
            </a:r>
            <a:r>
              <a:rPr lang="zh-CN">
                <a:ea typeface="宋体" panose="02010600030101010101" pitchFamily="2" charset="-122"/>
                <a:sym typeface="+mn-ea"/>
              </a:rPr>
              <a:t>不影响质心的水平运动</a:t>
            </a:r>
            <a:endParaRPr lang="zh-CN" altLang="en-US"/>
          </a:p>
        </p:txBody>
      </p:sp>
      <p:pic>
        <p:nvPicPr>
          <p:cNvPr id="18" name="图片 17"/>
          <p:cNvPicPr/>
          <p:nvPr/>
        </p:nvPicPr>
        <p:blipFill>
          <a:blip r:embed="rId13"/>
          <a:stretch>
            <a:fillRect/>
          </a:stretch>
        </p:blipFill>
        <p:spPr>
          <a:xfrm>
            <a:off x="2085340" y="4314825"/>
            <a:ext cx="803910" cy="339725"/>
          </a:xfrm>
          <a:prstGeom prst="rect">
            <a:avLst/>
          </a:prstGeom>
          <a:noFill/>
          <a:ln w="9525">
            <a:noFill/>
          </a:ln>
        </p:spPr>
      </p:pic>
      <p:sp>
        <p:nvSpPr>
          <p:cNvPr id="19" name="文本框 18"/>
          <p:cNvSpPr txBox="1"/>
          <p:nvPr/>
        </p:nvSpPr>
        <p:spPr>
          <a:xfrm>
            <a:off x="6871335" y="3382010"/>
            <a:ext cx="3833495" cy="368300"/>
          </a:xfrm>
          <a:prstGeom prst="rect">
            <a:avLst/>
          </a:prstGeom>
          <a:noFill/>
        </p:spPr>
        <p:txBody>
          <a:bodyPr wrap="square" rtlCol="0">
            <a:spAutoFit/>
          </a:bodyPr>
          <a:lstStyle/>
          <a:p>
            <a:r>
              <a:rPr lang="zh-CN" altLang="en-US"/>
              <a:t>水平方向的运动方程与</a:t>
            </a:r>
            <a:r>
              <a:rPr lang="en-US" altLang="zh-CN"/>
              <a:t>2D-LIP</a:t>
            </a:r>
            <a:r>
              <a:rPr lang="zh-CN" altLang="en-US"/>
              <a:t>相同：</a:t>
            </a:r>
          </a:p>
        </p:txBody>
      </p:sp>
      <p:sp>
        <p:nvSpPr>
          <p:cNvPr id="20" name="文本框 19"/>
          <p:cNvSpPr txBox="1"/>
          <p:nvPr/>
        </p:nvSpPr>
        <p:spPr>
          <a:xfrm>
            <a:off x="561340" y="2127250"/>
            <a:ext cx="3204845" cy="368300"/>
          </a:xfrm>
          <a:prstGeom prst="rect">
            <a:avLst/>
          </a:prstGeom>
          <a:noFill/>
        </p:spPr>
        <p:txBody>
          <a:bodyPr wrap="none" rtlCol="0" anchor="t">
            <a:spAutoFit/>
          </a:bodyPr>
          <a:lstStyle/>
          <a:p>
            <a:pPr algn="l"/>
            <a:r>
              <a:rPr lang="zh-CN" altLang="en-US">
                <a:sym typeface="+mn-ea"/>
              </a:rPr>
              <a:t>质心水平方向运动的微分方程</a:t>
            </a:r>
            <a:r>
              <a:rPr lang="en-US" altLang="zh-CN">
                <a:sym typeface="+mn-ea"/>
              </a:rPr>
              <a:t>:</a:t>
            </a:r>
          </a:p>
        </p:txBody>
      </p:sp>
      <p:pic>
        <p:nvPicPr>
          <p:cNvPr id="28" name="图片 27"/>
          <p:cNvPicPr>
            <a:picLocks noChangeAspect="1"/>
          </p:cNvPicPr>
          <p:nvPr/>
        </p:nvPicPr>
        <p:blipFill>
          <a:blip r:embed="rId14"/>
          <a:stretch>
            <a:fillRect/>
          </a:stretch>
        </p:blipFill>
        <p:spPr>
          <a:xfrm>
            <a:off x="6343015" y="3916045"/>
            <a:ext cx="5517515" cy="1310005"/>
          </a:xfrm>
          <a:prstGeom prst="rect">
            <a:avLst/>
          </a:prstGeom>
        </p:spPr>
      </p:pic>
    </p:spTree>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83" y="4877075"/>
            <a:ext cx="12192000" cy="1980925"/>
          </a:xfrm>
          <a:prstGeom prst="rect">
            <a:avLst/>
          </a:prstGeom>
        </p:spPr>
      </p:pic>
      <p:pic>
        <p:nvPicPr>
          <p:cNvPr id="8" name="图片 7"/>
          <p:cNvPicPr>
            <a:picLocks noChangeAspect="1"/>
          </p:cNvPicPr>
          <p:nvPr/>
        </p:nvPicPr>
        <p:blipFill>
          <a:blip r:embed="rId3"/>
          <a:stretch>
            <a:fillRect/>
          </a:stretch>
        </p:blipFill>
        <p:spPr>
          <a:xfrm>
            <a:off x="439676" y="307638"/>
            <a:ext cx="265554" cy="934751"/>
          </a:xfrm>
          <a:prstGeom prst="rect">
            <a:avLst/>
          </a:prstGeom>
        </p:spPr>
      </p:pic>
      <p:pic>
        <p:nvPicPr>
          <p:cNvPr id="9" name="图片 8"/>
          <p:cNvPicPr>
            <a:picLocks noChangeAspect="1"/>
          </p:cNvPicPr>
          <p:nvPr/>
        </p:nvPicPr>
        <p:blipFill>
          <a:blip r:embed="rId4">
            <a:extLst>
              <a:ext uri="{BEBA8EAE-BF5A-486C-A8C5-ECC9F3942E4B}">
                <a14:imgProps xmlns:a14="http://schemas.microsoft.com/office/drawing/2010/main">
                  <a14:imgLayer r:embed="rId5">
                    <a14:imgEffect>
                      <a14:saturation sat="300000"/>
                    </a14:imgEffect>
                    <a14:imgEffect>
                      <a14:sharpenSoften amount="80000"/>
                    </a14:imgEffect>
                  </a14:imgLayer>
                </a14:imgProps>
              </a:ext>
            </a:extLst>
          </a:blip>
          <a:stretch>
            <a:fillRect/>
          </a:stretch>
        </p:blipFill>
        <p:spPr>
          <a:xfrm>
            <a:off x="-22104" y="5391540"/>
            <a:ext cx="5018936" cy="1334540"/>
          </a:xfrm>
          <a:prstGeom prst="rect">
            <a:avLst/>
          </a:prstGeom>
        </p:spPr>
      </p:pic>
      <p:pic>
        <p:nvPicPr>
          <p:cNvPr id="7" name="图片 6"/>
          <p:cNvPicPr>
            <a:picLocks noChangeAspect="1"/>
          </p:cNvPicPr>
          <p:nvPr/>
        </p:nvPicPr>
        <p:blipFill rotWithShape="1">
          <a:blip r:embed="rId4">
            <a:extLst>
              <a:ext uri="{BEBA8EAE-BF5A-486C-A8C5-ECC9F3942E4B}">
                <a14:imgProps xmlns:a14="http://schemas.microsoft.com/office/drawing/2010/main">
                  <a14:imgLayer r:embed="rId5">
                    <a14:imgEffect>
                      <a14:saturation sat="300000"/>
                    </a14:imgEffect>
                    <a14:imgEffect>
                      <a14:sharpenSoften amount="80000"/>
                    </a14:imgEffect>
                  </a14:imgLayer>
                </a14:imgProps>
              </a:ext>
            </a:extLst>
          </a:blip>
          <a:srcRect l="13807"/>
          <a:stretch>
            <a:fillRect/>
          </a:stretch>
        </p:blipFill>
        <p:spPr>
          <a:xfrm>
            <a:off x="4996832" y="5391540"/>
            <a:ext cx="4325964" cy="1334540"/>
          </a:xfrm>
          <a:prstGeom prst="rect">
            <a:avLst/>
          </a:prstGeom>
        </p:spPr>
      </p:pic>
      <p:pic>
        <p:nvPicPr>
          <p:cNvPr id="10" name="图片 9"/>
          <p:cNvPicPr>
            <a:picLocks noChangeAspect="1"/>
          </p:cNvPicPr>
          <p:nvPr/>
        </p:nvPicPr>
        <p:blipFill rotWithShape="1">
          <a:blip r:embed="rId4">
            <a:extLst>
              <a:ext uri="{BEBA8EAE-BF5A-486C-A8C5-ECC9F3942E4B}">
                <a14:imgProps xmlns:a14="http://schemas.microsoft.com/office/drawing/2010/main">
                  <a14:imgLayer r:embed="rId5">
                    <a14:imgEffect>
                      <a14:saturation sat="300000"/>
                    </a14:imgEffect>
                    <a14:imgEffect>
                      <a14:sharpenSoften amount="80000"/>
                    </a14:imgEffect>
                  </a14:imgLayer>
                </a14:imgProps>
              </a:ext>
            </a:extLst>
          </a:blip>
          <a:srcRect l="11337" r="31759"/>
          <a:stretch>
            <a:fillRect/>
          </a:stretch>
        </p:blipFill>
        <p:spPr>
          <a:xfrm flipH="1">
            <a:off x="9322796" y="5391540"/>
            <a:ext cx="2855952" cy="1334540"/>
          </a:xfrm>
          <a:prstGeom prst="rect">
            <a:avLst/>
          </a:prstGeom>
        </p:spPr>
      </p:pic>
      <p:pic>
        <p:nvPicPr>
          <p:cNvPr id="11" name="图片 10" descr="南科大-树德书院"/>
          <p:cNvPicPr>
            <a:picLocks noChangeAspect="1"/>
          </p:cNvPicPr>
          <p:nvPr/>
        </p:nvPicPr>
        <p:blipFill rotWithShape="1">
          <a:blip r:embed="rId6"/>
          <a:srcRect l="-31802" r="31802"/>
          <a:stretch>
            <a:fillRect/>
          </a:stretch>
        </p:blipFill>
        <p:spPr>
          <a:xfrm>
            <a:off x="8464550" y="169545"/>
            <a:ext cx="3395980" cy="537210"/>
          </a:xfrm>
          <a:prstGeom prst="rect">
            <a:avLst/>
          </a:prstGeom>
        </p:spPr>
      </p:pic>
      <p:sp>
        <p:nvSpPr>
          <p:cNvPr id="15" name="文本框 14"/>
          <p:cNvSpPr txBox="1"/>
          <p:nvPr/>
        </p:nvSpPr>
        <p:spPr>
          <a:xfrm>
            <a:off x="841374" y="544830"/>
            <a:ext cx="7495801" cy="460375"/>
          </a:xfrm>
          <a:prstGeom prst="rect">
            <a:avLst/>
          </a:prstGeom>
          <a:noFill/>
        </p:spPr>
        <p:txBody>
          <a:bodyPr wrap="square" rtlCol="0">
            <a:spAutoFit/>
          </a:bodyPr>
          <a:lstStyle/>
          <a:p>
            <a:r>
              <a:rPr lang="en-US" altLang="zh-CN" sz="2400" b="1" dirty="0">
                <a:latin typeface="微软雅黑" panose="020B0503020204020204" charset="-122"/>
                <a:ea typeface="微软雅黑" panose="020B0503020204020204" charset="-122"/>
              </a:rPr>
              <a:t>3D-LIP</a:t>
            </a:r>
          </a:p>
        </p:txBody>
      </p:sp>
      <p:sp>
        <p:nvSpPr>
          <p:cNvPr id="4" name="灯片编号占位符 3"/>
          <p:cNvSpPr>
            <a:spLocks noGrp="1"/>
          </p:cNvSpPr>
          <p:nvPr>
            <p:ph type="sldNum" sz="quarter" idx="12"/>
          </p:nvPr>
        </p:nvSpPr>
        <p:spPr/>
        <p:txBody>
          <a:bodyPr/>
          <a:lstStyle/>
          <a:p>
            <a:fld id="{1D393944-DC62-4081-86B4-76E5FCA2F9B8}" type="slidenum">
              <a:rPr lang="zh-CN" altLang="en-US" smtClean="0"/>
              <a:t>5</a:t>
            </a:fld>
            <a:endParaRPr lang="zh-CN" altLang="en-US"/>
          </a:p>
        </p:txBody>
      </p:sp>
      <p:sp>
        <p:nvSpPr>
          <p:cNvPr id="6" name="文本框 5"/>
          <p:cNvSpPr txBox="1"/>
          <p:nvPr/>
        </p:nvSpPr>
        <p:spPr>
          <a:xfrm>
            <a:off x="705485" y="1138555"/>
            <a:ext cx="3853815" cy="368300"/>
          </a:xfrm>
          <a:prstGeom prst="rect">
            <a:avLst/>
          </a:prstGeom>
          <a:noFill/>
        </p:spPr>
        <p:txBody>
          <a:bodyPr wrap="square" rtlCol="0">
            <a:spAutoFit/>
          </a:bodyPr>
          <a:lstStyle/>
          <a:p>
            <a:r>
              <a:rPr lang="zh-CN" altLang="en-US" b="1"/>
              <a:t>三维步行模式的生成</a:t>
            </a:r>
            <a:r>
              <a:rPr lang="en-US" altLang="zh-CN" b="1"/>
              <a:t>——</a:t>
            </a:r>
            <a:r>
              <a:rPr lang="zh-CN" altLang="en-US" b="1"/>
              <a:t>步态单元</a:t>
            </a:r>
          </a:p>
        </p:txBody>
      </p:sp>
      <p:pic>
        <p:nvPicPr>
          <p:cNvPr id="2" name="图片 1"/>
          <p:cNvPicPr>
            <a:picLocks noChangeAspect="1"/>
          </p:cNvPicPr>
          <p:nvPr/>
        </p:nvPicPr>
        <p:blipFill>
          <a:blip r:embed="rId7"/>
          <a:stretch>
            <a:fillRect/>
          </a:stretch>
        </p:blipFill>
        <p:spPr>
          <a:xfrm>
            <a:off x="572770" y="1834515"/>
            <a:ext cx="1699260" cy="2727960"/>
          </a:xfrm>
          <a:prstGeom prst="rect">
            <a:avLst/>
          </a:prstGeom>
        </p:spPr>
      </p:pic>
      <p:pic>
        <p:nvPicPr>
          <p:cNvPr id="5" name="图片 4"/>
          <p:cNvPicPr>
            <a:picLocks noChangeAspect="1"/>
          </p:cNvPicPr>
          <p:nvPr/>
        </p:nvPicPr>
        <p:blipFill>
          <a:blip r:embed="rId8"/>
          <a:stretch>
            <a:fillRect/>
          </a:stretch>
        </p:blipFill>
        <p:spPr>
          <a:xfrm>
            <a:off x="3728085" y="2432685"/>
            <a:ext cx="2980055" cy="436880"/>
          </a:xfrm>
          <a:prstGeom prst="rect">
            <a:avLst/>
          </a:prstGeom>
        </p:spPr>
      </p:pic>
      <p:pic>
        <p:nvPicPr>
          <p:cNvPr id="12" name="图片 11"/>
          <p:cNvPicPr>
            <a:picLocks noChangeAspect="1"/>
          </p:cNvPicPr>
          <p:nvPr/>
        </p:nvPicPr>
        <p:blipFill>
          <a:blip r:embed="rId9"/>
          <a:stretch>
            <a:fillRect/>
          </a:stretch>
        </p:blipFill>
        <p:spPr>
          <a:xfrm>
            <a:off x="3728720" y="2949575"/>
            <a:ext cx="2979420" cy="432435"/>
          </a:xfrm>
          <a:prstGeom prst="rect">
            <a:avLst/>
          </a:prstGeom>
        </p:spPr>
      </p:pic>
      <p:pic>
        <p:nvPicPr>
          <p:cNvPr id="13" name="图片 12"/>
          <p:cNvPicPr>
            <a:picLocks noChangeAspect="1"/>
          </p:cNvPicPr>
          <p:nvPr/>
        </p:nvPicPr>
        <p:blipFill>
          <a:blip r:embed="rId10"/>
          <a:stretch>
            <a:fillRect/>
          </a:stretch>
        </p:blipFill>
        <p:spPr>
          <a:xfrm>
            <a:off x="6974840" y="2369820"/>
            <a:ext cx="3355975" cy="1012190"/>
          </a:xfrm>
          <a:prstGeom prst="rect">
            <a:avLst/>
          </a:prstGeom>
        </p:spPr>
      </p:pic>
      <p:pic>
        <p:nvPicPr>
          <p:cNvPr id="14" name="图片 13"/>
          <p:cNvPicPr>
            <a:picLocks noChangeAspect="1"/>
          </p:cNvPicPr>
          <p:nvPr/>
        </p:nvPicPr>
        <p:blipFill>
          <a:blip r:embed="rId11"/>
          <a:stretch>
            <a:fillRect/>
          </a:stretch>
        </p:blipFill>
        <p:spPr>
          <a:xfrm>
            <a:off x="4325620" y="3462020"/>
            <a:ext cx="4820285" cy="767080"/>
          </a:xfrm>
          <a:prstGeom prst="rect">
            <a:avLst/>
          </a:prstGeom>
        </p:spPr>
      </p:pic>
      <p:sp>
        <p:nvSpPr>
          <p:cNvPr id="16" name="文本框 15"/>
          <p:cNvSpPr txBox="1"/>
          <p:nvPr/>
        </p:nvSpPr>
        <p:spPr>
          <a:xfrm>
            <a:off x="3770630" y="1930400"/>
            <a:ext cx="3362960" cy="368300"/>
          </a:xfrm>
          <a:prstGeom prst="rect">
            <a:avLst/>
          </a:prstGeom>
          <a:noFill/>
        </p:spPr>
        <p:txBody>
          <a:bodyPr wrap="square" rtlCol="0">
            <a:spAutoFit/>
          </a:bodyPr>
          <a:lstStyle/>
          <a:p>
            <a:r>
              <a:rPr lang="zh-CN" altLang="en-US"/>
              <a:t>终止位置和速度：</a:t>
            </a:r>
          </a:p>
        </p:txBody>
      </p:sp>
    </p:spTree>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stretch>
            <a:fillRect/>
          </a:stretch>
        </p:blipFill>
        <p:spPr>
          <a:xfrm>
            <a:off x="83" y="4877075"/>
            <a:ext cx="12192000" cy="1980925"/>
          </a:xfrm>
          <a:prstGeom prst="rect">
            <a:avLst/>
          </a:prstGeom>
        </p:spPr>
      </p:pic>
      <p:pic>
        <p:nvPicPr>
          <p:cNvPr id="8" name="图片 7"/>
          <p:cNvPicPr>
            <a:picLocks noChangeAspect="1"/>
          </p:cNvPicPr>
          <p:nvPr/>
        </p:nvPicPr>
        <p:blipFill>
          <a:blip r:embed="rId4"/>
          <a:stretch>
            <a:fillRect/>
          </a:stretch>
        </p:blipFill>
        <p:spPr>
          <a:xfrm>
            <a:off x="439676" y="307638"/>
            <a:ext cx="265554" cy="934751"/>
          </a:xfrm>
          <a:prstGeom prst="rect">
            <a:avLst/>
          </a:prstGeom>
        </p:spPr>
      </p:pic>
      <p:pic>
        <p:nvPicPr>
          <p:cNvPr id="9" name="图片 8"/>
          <p:cNvPicPr>
            <a:picLocks noChangeAspect="1"/>
          </p:cNvPicPr>
          <p:nvPr/>
        </p:nvPicPr>
        <p:blipFill>
          <a:blip r:embed="rId5">
            <a:extLst>
              <a:ext uri="{BEBA8EAE-BF5A-486C-A8C5-ECC9F3942E4B}">
                <a14:imgProps xmlns:a14="http://schemas.microsoft.com/office/drawing/2010/main">
                  <a14:imgLayer r:embed="rId6">
                    <a14:imgEffect>
                      <a14:saturation sat="300000"/>
                    </a14:imgEffect>
                    <a14:imgEffect>
                      <a14:sharpenSoften amount="80000"/>
                    </a14:imgEffect>
                  </a14:imgLayer>
                </a14:imgProps>
              </a:ext>
            </a:extLst>
          </a:blip>
          <a:stretch>
            <a:fillRect/>
          </a:stretch>
        </p:blipFill>
        <p:spPr>
          <a:xfrm>
            <a:off x="-22104" y="5391540"/>
            <a:ext cx="5018936" cy="1334540"/>
          </a:xfrm>
          <a:prstGeom prst="rect">
            <a:avLst/>
          </a:prstGeom>
        </p:spPr>
      </p:pic>
      <p:pic>
        <p:nvPicPr>
          <p:cNvPr id="7" name="图片 6"/>
          <p:cNvPicPr>
            <a:picLocks noChangeAspect="1"/>
          </p:cNvPicPr>
          <p:nvPr/>
        </p:nvPicPr>
        <p:blipFill rotWithShape="1">
          <a:blip r:embed="rId5">
            <a:extLst>
              <a:ext uri="{BEBA8EAE-BF5A-486C-A8C5-ECC9F3942E4B}">
                <a14:imgProps xmlns:a14="http://schemas.microsoft.com/office/drawing/2010/main">
                  <a14:imgLayer r:embed="rId6">
                    <a14:imgEffect>
                      <a14:saturation sat="300000"/>
                    </a14:imgEffect>
                    <a14:imgEffect>
                      <a14:sharpenSoften amount="80000"/>
                    </a14:imgEffect>
                  </a14:imgLayer>
                </a14:imgProps>
              </a:ext>
            </a:extLst>
          </a:blip>
          <a:srcRect l="13807"/>
          <a:stretch>
            <a:fillRect/>
          </a:stretch>
        </p:blipFill>
        <p:spPr>
          <a:xfrm>
            <a:off x="4996832" y="5391540"/>
            <a:ext cx="4325964" cy="1334540"/>
          </a:xfrm>
          <a:prstGeom prst="rect">
            <a:avLst/>
          </a:prstGeom>
        </p:spPr>
      </p:pic>
      <p:pic>
        <p:nvPicPr>
          <p:cNvPr id="10" name="图片 9"/>
          <p:cNvPicPr>
            <a:picLocks noChangeAspect="1"/>
          </p:cNvPicPr>
          <p:nvPr/>
        </p:nvPicPr>
        <p:blipFill rotWithShape="1">
          <a:blip r:embed="rId5">
            <a:extLst>
              <a:ext uri="{BEBA8EAE-BF5A-486C-A8C5-ECC9F3942E4B}">
                <a14:imgProps xmlns:a14="http://schemas.microsoft.com/office/drawing/2010/main">
                  <a14:imgLayer r:embed="rId6">
                    <a14:imgEffect>
                      <a14:saturation sat="300000"/>
                    </a14:imgEffect>
                    <a14:imgEffect>
                      <a14:sharpenSoften amount="80000"/>
                    </a14:imgEffect>
                  </a14:imgLayer>
                </a14:imgProps>
              </a:ext>
            </a:extLst>
          </a:blip>
          <a:srcRect l="11337" r="31759"/>
          <a:stretch>
            <a:fillRect/>
          </a:stretch>
        </p:blipFill>
        <p:spPr>
          <a:xfrm flipH="1">
            <a:off x="9322796" y="5391540"/>
            <a:ext cx="2855952" cy="1334540"/>
          </a:xfrm>
          <a:prstGeom prst="rect">
            <a:avLst/>
          </a:prstGeom>
        </p:spPr>
      </p:pic>
      <p:pic>
        <p:nvPicPr>
          <p:cNvPr id="11" name="图片 10" descr="南科大-树德书院"/>
          <p:cNvPicPr>
            <a:picLocks noChangeAspect="1"/>
          </p:cNvPicPr>
          <p:nvPr/>
        </p:nvPicPr>
        <p:blipFill rotWithShape="1">
          <a:blip r:embed="rId7"/>
          <a:srcRect l="-31802" r="31802"/>
          <a:stretch>
            <a:fillRect/>
          </a:stretch>
        </p:blipFill>
        <p:spPr>
          <a:xfrm>
            <a:off x="8464550" y="169545"/>
            <a:ext cx="3395980" cy="537210"/>
          </a:xfrm>
          <a:prstGeom prst="rect">
            <a:avLst/>
          </a:prstGeom>
        </p:spPr>
      </p:pic>
      <p:sp>
        <p:nvSpPr>
          <p:cNvPr id="15" name="文本框 14"/>
          <p:cNvSpPr txBox="1"/>
          <p:nvPr/>
        </p:nvSpPr>
        <p:spPr>
          <a:xfrm>
            <a:off x="841374" y="544830"/>
            <a:ext cx="7495801" cy="460375"/>
          </a:xfrm>
          <a:prstGeom prst="rect">
            <a:avLst/>
          </a:prstGeom>
          <a:noFill/>
        </p:spPr>
        <p:txBody>
          <a:bodyPr wrap="square" rtlCol="0">
            <a:spAutoFit/>
          </a:bodyPr>
          <a:lstStyle/>
          <a:p>
            <a:r>
              <a:rPr lang="en-US" altLang="zh-CN" sz="2400" b="1" dirty="0">
                <a:latin typeface="微软雅黑" panose="020B0503020204020204" charset="-122"/>
                <a:ea typeface="微软雅黑" panose="020B0503020204020204" charset="-122"/>
              </a:rPr>
              <a:t>3D-LIP</a:t>
            </a:r>
          </a:p>
        </p:txBody>
      </p:sp>
      <p:sp>
        <p:nvSpPr>
          <p:cNvPr id="4" name="灯片编号占位符 3"/>
          <p:cNvSpPr>
            <a:spLocks noGrp="1"/>
          </p:cNvSpPr>
          <p:nvPr>
            <p:ph type="sldNum" sz="quarter" idx="12"/>
          </p:nvPr>
        </p:nvSpPr>
        <p:spPr/>
        <p:txBody>
          <a:bodyPr/>
          <a:lstStyle/>
          <a:p>
            <a:fld id="{1D393944-DC62-4081-86B4-76E5FCA2F9B8}" type="slidenum">
              <a:rPr lang="zh-CN" altLang="en-US" smtClean="0"/>
              <a:t>6</a:t>
            </a:fld>
            <a:endParaRPr lang="zh-CN" altLang="en-US"/>
          </a:p>
        </p:txBody>
      </p:sp>
      <p:sp>
        <p:nvSpPr>
          <p:cNvPr id="6" name="文本框 5"/>
          <p:cNvSpPr txBox="1"/>
          <p:nvPr/>
        </p:nvSpPr>
        <p:spPr>
          <a:xfrm>
            <a:off x="705485" y="1138555"/>
            <a:ext cx="3853815" cy="368300"/>
          </a:xfrm>
          <a:prstGeom prst="rect">
            <a:avLst/>
          </a:prstGeom>
          <a:noFill/>
        </p:spPr>
        <p:txBody>
          <a:bodyPr wrap="square" rtlCol="0">
            <a:spAutoFit/>
          </a:bodyPr>
          <a:lstStyle/>
          <a:p>
            <a:r>
              <a:rPr lang="zh-CN" altLang="en-US" b="1"/>
              <a:t>三维步行模式的生成</a:t>
            </a:r>
            <a:r>
              <a:rPr lang="en-US" altLang="zh-CN" b="1"/>
              <a:t>——</a:t>
            </a:r>
            <a:r>
              <a:rPr lang="zh-CN" altLang="en-US" b="1"/>
              <a:t>步行参数</a:t>
            </a:r>
          </a:p>
        </p:txBody>
      </p:sp>
      <p:pic>
        <p:nvPicPr>
          <p:cNvPr id="17" name="图片 16"/>
          <p:cNvPicPr>
            <a:picLocks noChangeAspect="1"/>
          </p:cNvPicPr>
          <p:nvPr/>
        </p:nvPicPr>
        <p:blipFill>
          <a:blip r:embed="rId8"/>
          <a:stretch>
            <a:fillRect/>
          </a:stretch>
        </p:blipFill>
        <p:spPr>
          <a:xfrm>
            <a:off x="1132840" y="1868170"/>
            <a:ext cx="3162935" cy="1404620"/>
          </a:xfrm>
          <a:prstGeom prst="rect">
            <a:avLst/>
          </a:prstGeom>
        </p:spPr>
      </p:pic>
      <p:pic>
        <p:nvPicPr>
          <p:cNvPr id="18" name="图片 17"/>
          <p:cNvPicPr>
            <a:picLocks noChangeAspect="1"/>
          </p:cNvPicPr>
          <p:nvPr/>
        </p:nvPicPr>
        <p:blipFill>
          <a:blip r:embed="rId9"/>
          <a:stretch>
            <a:fillRect/>
          </a:stretch>
        </p:blipFill>
        <p:spPr>
          <a:xfrm>
            <a:off x="386715" y="3345815"/>
            <a:ext cx="4610100" cy="1973580"/>
          </a:xfrm>
          <a:prstGeom prst="rect">
            <a:avLst/>
          </a:prstGeom>
        </p:spPr>
      </p:pic>
      <p:pic>
        <p:nvPicPr>
          <p:cNvPr id="19" name="图片 18"/>
          <p:cNvPicPr>
            <a:picLocks noChangeAspect="1"/>
          </p:cNvPicPr>
          <p:nvPr/>
        </p:nvPicPr>
        <p:blipFill>
          <a:blip r:embed="rId10"/>
          <a:stretch>
            <a:fillRect/>
          </a:stretch>
        </p:blipFill>
        <p:spPr>
          <a:xfrm>
            <a:off x="7227570" y="1506855"/>
            <a:ext cx="3517900" cy="895985"/>
          </a:xfrm>
          <a:prstGeom prst="rect">
            <a:avLst/>
          </a:prstGeom>
        </p:spPr>
      </p:pic>
      <p:pic>
        <p:nvPicPr>
          <p:cNvPr id="20" name="图片 19"/>
          <p:cNvPicPr>
            <a:picLocks noChangeAspect="1"/>
          </p:cNvPicPr>
          <p:nvPr/>
        </p:nvPicPr>
        <p:blipFill>
          <a:blip r:embed="rId11"/>
          <a:stretch>
            <a:fillRect/>
          </a:stretch>
        </p:blipFill>
        <p:spPr>
          <a:xfrm>
            <a:off x="7227570" y="2746375"/>
            <a:ext cx="3429000" cy="903605"/>
          </a:xfrm>
          <a:prstGeom prst="rect">
            <a:avLst/>
          </a:prstGeom>
        </p:spPr>
      </p:pic>
      <p:pic>
        <p:nvPicPr>
          <p:cNvPr id="21" name="图片 20"/>
          <p:cNvPicPr>
            <a:picLocks noChangeAspect="1"/>
          </p:cNvPicPr>
          <p:nvPr/>
        </p:nvPicPr>
        <p:blipFill>
          <a:blip r:embed="rId12"/>
          <a:stretch>
            <a:fillRect/>
          </a:stretch>
        </p:blipFill>
        <p:spPr>
          <a:xfrm>
            <a:off x="7227570" y="4222750"/>
            <a:ext cx="3429000" cy="789940"/>
          </a:xfrm>
          <a:prstGeom prst="rect">
            <a:avLst/>
          </a:prstGeom>
        </p:spPr>
      </p:pic>
      <p:sp>
        <p:nvSpPr>
          <p:cNvPr id="22" name="文本框 21"/>
          <p:cNvSpPr txBox="1"/>
          <p:nvPr/>
        </p:nvSpPr>
        <p:spPr>
          <a:xfrm>
            <a:off x="5758815" y="1632585"/>
            <a:ext cx="1351280" cy="645160"/>
          </a:xfrm>
          <a:prstGeom prst="rect">
            <a:avLst/>
          </a:prstGeom>
          <a:noFill/>
        </p:spPr>
        <p:txBody>
          <a:bodyPr wrap="square" rtlCol="0">
            <a:spAutoFit/>
          </a:bodyPr>
          <a:lstStyle/>
          <a:p>
            <a:r>
              <a:rPr lang="zh-CN" altLang="en-US"/>
              <a:t>落脚点位置更新：</a:t>
            </a:r>
          </a:p>
        </p:txBody>
      </p:sp>
      <p:sp>
        <p:nvSpPr>
          <p:cNvPr id="23" name="文本框 22"/>
          <p:cNvSpPr txBox="1"/>
          <p:nvPr/>
        </p:nvSpPr>
        <p:spPr>
          <a:xfrm>
            <a:off x="5840095" y="2966720"/>
            <a:ext cx="1270000" cy="645160"/>
          </a:xfrm>
          <a:prstGeom prst="rect">
            <a:avLst/>
          </a:prstGeom>
          <a:noFill/>
        </p:spPr>
        <p:txBody>
          <a:bodyPr wrap="square" rtlCol="0">
            <a:spAutoFit/>
          </a:bodyPr>
          <a:lstStyle/>
          <a:p>
            <a:r>
              <a:rPr lang="zh-CN" altLang="en-US"/>
              <a:t>步行单元的更新：</a:t>
            </a:r>
          </a:p>
        </p:txBody>
      </p:sp>
      <p:sp>
        <p:nvSpPr>
          <p:cNvPr id="24" name="文本框 23"/>
          <p:cNvSpPr txBox="1"/>
          <p:nvPr/>
        </p:nvSpPr>
        <p:spPr>
          <a:xfrm>
            <a:off x="5697855" y="4300855"/>
            <a:ext cx="1412240" cy="645160"/>
          </a:xfrm>
          <a:prstGeom prst="rect">
            <a:avLst/>
          </a:prstGeom>
          <a:noFill/>
        </p:spPr>
        <p:txBody>
          <a:bodyPr wrap="square" rtlCol="0">
            <a:spAutoFit/>
          </a:bodyPr>
          <a:lstStyle/>
          <a:p>
            <a:r>
              <a:rPr lang="zh-CN" altLang="en-US"/>
              <a:t>步行单元的终止速度：</a:t>
            </a:r>
          </a:p>
        </p:txBody>
      </p:sp>
    </p:spTree>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stretch>
            <a:fillRect/>
          </a:stretch>
        </p:blipFill>
        <p:spPr>
          <a:xfrm>
            <a:off x="-13252" y="4877075"/>
            <a:ext cx="12192000" cy="1980925"/>
          </a:xfrm>
          <a:prstGeom prst="rect">
            <a:avLst/>
          </a:prstGeom>
        </p:spPr>
      </p:pic>
      <p:pic>
        <p:nvPicPr>
          <p:cNvPr id="8" name="图片 7"/>
          <p:cNvPicPr>
            <a:picLocks noChangeAspect="1"/>
          </p:cNvPicPr>
          <p:nvPr/>
        </p:nvPicPr>
        <p:blipFill>
          <a:blip r:embed="rId4"/>
          <a:stretch>
            <a:fillRect/>
          </a:stretch>
        </p:blipFill>
        <p:spPr>
          <a:xfrm>
            <a:off x="439676" y="307638"/>
            <a:ext cx="265554" cy="934751"/>
          </a:xfrm>
          <a:prstGeom prst="rect">
            <a:avLst/>
          </a:prstGeom>
        </p:spPr>
      </p:pic>
      <p:pic>
        <p:nvPicPr>
          <p:cNvPr id="9" name="图片 8"/>
          <p:cNvPicPr>
            <a:picLocks noChangeAspect="1"/>
          </p:cNvPicPr>
          <p:nvPr/>
        </p:nvPicPr>
        <p:blipFill>
          <a:blip r:embed="rId5">
            <a:extLst>
              <a:ext uri="{BEBA8EAE-BF5A-486C-A8C5-ECC9F3942E4B}">
                <a14:imgProps xmlns:a14="http://schemas.microsoft.com/office/drawing/2010/main">
                  <a14:imgLayer r:embed="rId6">
                    <a14:imgEffect>
                      <a14:saturation sat="300000"/>
                    </a14:imgEffect>
                    <a14:imgEffect>
                      <a14:sharpenSoften amount="80000"/>
                    </a14:imgEffect>
                  </a14:imgLayer>
                </a14:imgProps>
              </a:ext>
            </a:extLst>
          </a:blip>
          <a:stretch>
            <a:fillRect/>
          </a:stretch>
        </p:blipFill>
        <p:spPr>
          <a:xfrm>
            <a:off x="-22104" y="5391540"/>
            <a:ext cx="5018936" cy="1334540"/>
          </a:xfrm>
          <a:prstGeom prst="rect">
            <a:avLst/>
          </a:prstGeom>
        </p:spPr>
      </p:pic>
      <p:pic>
        <p:nvPicPr>
          <p:cNvPr id="7" name="图片 6"/>
          <p:cNvPicPr>
            <a:picLocks noChangeAspect="1"/>
          </p:cNvPicPr>
          <p:nvPr/>
        </p:nvPicPr>
        <p:blipFill rotWithShape="1">
          <a:blip r:embed="rId5">
            <a:extLst>
              <a:ext uri="{BEBA8EAE-BF5A-486C-A8C5-ECC9F3942E4B}">
                <a14:imgProps xmlns:a14="http://schemas.microsoft.com/office/drawing/2010/main">
                  <a14:imgLayer r:embed="rId6">
                    <a14:imgEffect>
                      <a14:saturation sat="300000"/>
                    </a14:imgEffect>
                    <a14:imgEffect>
                      <a14:sharpenSoften amount="80000"/>
                    </a14:imgEffect>
                  </a14:imgLayer>
                </a14:imgProps>
              </a:ext>
            </a:extLst>
          </a:blip>
          <a:srcRect l="13807"/>
          <a:stretch>
            <a:fillRect/>
          </a:stretch>
        </p:blipFill>
        <p:spPr>
          <a:xfrm>
            <a:off x="4996832" y="5391540"/>
            <a:ext cx="4325964" cy="1334540"/>
          </a:xfrm>
          <a:prstGeom prst="rect">
            <a:avLst/>
          </a:prstGeom>
        </p:spPr>
      </p:pic>
      <p:pic>
        <p:nvPicPr>
          <p:cNvPr id="10" name="图片 9"/>
          <p:cNvPicPr>
            <a:picLocks noChangeAspect="1"/>
          </p:cNvPicPr>
          <p:nvPr/>
        </p:nvPicPr>
        <p:blipFill rotWithShape="1">
          <a:blip r:embed="rId5">
            <a:extLst>
              <a:ext uri="{BEBA8EAE-BF5A-486C-A8C5-ECC9F3942E4B}">
                <a14:imgProps xmlns:a14="http://schemas.microsoft.com/office/drawing/2010/main">
                  <a14:imgLayer r:embed="rId6">
                    <a14:imgEffect>
                      <a14:saturation sat="300000"/>
                    </a14:imgEffect>
                    <a14:imgEffect>
                      <a14:sharpenSoften amount="80000"/>
                    </a14:imgEffect>
                  </a14:imgLayer>
                </a14:imgProps>
              </a:ext>
            </a:extLst>
          </a:blip>
          <a:srcRect l="11337" r="31759"/>
          <a:stretch>
            <a:fillRect/>
          </a:stretch>
        </p:blipFill>
        <p:spPr>
          <a:xfrm flipH="1">
            <a:off x="9322796" y="5391540"/>
            <a:ext cx="2855952" cy="1334540"/>
          </a:xfrm>
          <a:prstGeom prst="rect">
            <a:avLst/>
          </a:prstGeom>
        </p:spPr>
      </p:pic>
      <p:pic>
        <p:nvPicPr>
          <p:cNvPr id="11" name="图片 10" descr="南科大-树德书院"/>
          <p:cNvPicPr>
            <a:picLocks noChangeAspect="1"/>
          </p:cNvPicPr>
          <p:nvPr/>
        </p:nvPicPr>
        <p:blipFill rotWithShape="1">
          <a:blip r:embed="rId7"/>
          <a:srcRect l="-31802" r="31802"/>
          <a:stretch>
            <a:fillRect/>
          </a:stretch>
        </p:blipFill>
        <p:spPr>
          <a:xfrm>
            <a:off x="8464550" y="169545"/>
            <a:ext cx="3395980" cy="537210"/>
          </a:xfrm>
          <a:prstGeom prst="rect">
            <a:avLst/>
          </a:prstGeom>
        </p:spPr>
      </p:pic>
      <p:sp>
        <p:nvSpPr>
          <p:cNvPr id="15" name="文本框 14"/>
          <p:cNvSpPr txBox="1"/>
          <p:nvPr/>
        </p:nvSpPr>
        <p:spPr>
          <a:xfrm>
            <a:off x="841374" y="544830"/>
            <a:ext cx="7495801" cy="460375"/>
          </a:xfrm>
          <a:prstGeom prst="rect">
            <a:avLst/>
          </a:prstGeom>
          <a:noFill/>
        </p:spPr>
        <p:txBody>
          <a:bodyPr wrap="square" rtlCol="0">
            <a:spAutoFit/>
          </a:bodyPr>
          <a:lstStyle/>
          <a:p>
            <a:r>
              <a:rPr lang="en-US" altLang="zh-CN" sz="2400" b="1" dirty="0">
                <a:latin typeface="微软雅黑" panose="020B0503020204020204" charset="-122"/>
                <a:ea typeface="微软雅黑" panose="020B0503020204020204" charset="-122"/>
              </a:rPr>
              <a:t>3D-LIP</a:t>
            </a:r>
          </a:p>
        </p:txBody>
      </p:sp>
      <p:sp>
        <p:nvSpPr>
          <p:cNvPr id="4" name="灯片编号占位符 3"/>
          <p:cNvSpPr>
            <a:spLocks noGrp="1"/>
          </p:cNvSpPr>
          <p:nvPr>
            <p:ph type="sldNum" sz="quarter" idx="12"/>
          </p:nvPr>
        </p:nvSpPr>
        <p:spPr/>
        <p:txBody>
          <a:bodyPr/>
          <a:lstStyle/>
          <a:p>
            <a:fld id="{1D393944-DC62-4081-86B4-76E5FCA2F9B8}" type="slidenum">
              <a:rPr lang="zh-CN" altLang="en-US" smtClean="0"/>
              <a:t>7</a:t>
            </a:fld>
            <a:endParaRPr lang="zh-CN" altLang="en-US"/>
          </a:p>
        </p:txBody>
      </p:sp>
      <p:sp>
        <p:nvSpPr>
          <p:cNvPr id="6" name="文本框 5"/>
          <p:cNvSpPr txBox="1"/>
          <p:nvPr/>
        </p:nvSpPr>
        <p:spPr>
          <a:xfrm>
            <a:off x="3157855" y="549275"/>
            <a:ext cx="5306695" cy="368300"/>
          </a:xfrm>
          <a:prstGeom prst="rect">
            <a:avLst/>
          </a:prstGeom>
          <a:noFill/>
        </p:spPr>
        <p:txBody>
          <a:bodyPr wrap="square" rtlCol="0">
            <a:spAutoFit/>
          </a:bodyPr>
          <a:lstStyle/>
          <a:p>
            <a:r>
              <a:rPr lang="zh-CN" altLang="en-US" b="1"/>
              <a:t>三维步行模式的生成</a:t>
            </a:r>
            <a:r>
              <a:rPr lang="en-US" altLang="zh-CN" b="1"/>
              <a:t>——</a:t>
            </a:r>
            <a:r>
              <a:rPr lang="zh-CN" altLang="en-US" b="1"/>
              <a:t>落脚点的调整</a:t>
            </a:r>
          </a:p>
        </p:txBody>
      </p:sp>
      <p:pic>
        <p:nvPicPr>
          <p:cNvPr id="17" name="图片 16"/>
          <p:cNvPicPr>
            <a:picLocks noChangeAspect="1"/>
          </p:cNvPicPr>
          <p:nvPr/>
        </p:nvPicPr>
        <p:blipFill>
          <a:blip r:embed="rId8"/>
          <a:stretch>
            <a:fillRect/>
          </a:stretch>
        </p:blipFill>
        <p:spPr>
          <a:xfrm>
            <a:off x="4261485" y="1092835"/>
            <a:ext cx="5061585" cy="835660"/>
          </a:xfrm>
          <a:prstGeom prst="rect">
            <a:avLst/>
          </a:prstGeom>
        </p:spPr>
      </p:pic>
      <p:sp>
        <p:nvSpPr>
          <p:cNvPr id="18" name="文本框 17"/>
          <p:cNvSpPr txBox="1"/>
          <p:nvPr/>
        </p:nvSpPr>
        <p:spPr>
          <a:xfrm>
            <a:off x="1125855" y="1188085"/>
            <a:ext cx="2560320" cy="645160"/>
          </a:xfrm>
          <a:prstGeom prst="rect">
            <a:avLst/>
          </a:prstGeom>
          <a:noFill/>
        </p:spPr>
        <p:txBody>
          <a:bodyPr wrap="square" rtlCol="0">
            <a:spAutoFit/>
          </a:bodyPr>
          <a:lstStyle/>
          <a:p>
            <a:r>
              <a:rPr lang="zh-CN" altLang="en-US"/>
              <a:t>第</a:t>
            </a:r>
            <a:r>
              <a:rPr lang="en-US" altLang="zh-CN"/>
              <a:t>n</a:t>
            </a:r>
            <a:r>
              <a:rPr lang="zh-CN" altLang="en-US"/>
              <a:t>步最终状态和修改后的落脚点位置的关系：</a:t>
            </a:r>
          </a:p>
        </p:txBody>
      </p:sp>
      <p:sp>
        <p:nvSpPr>
          <p:cNvPr id="20" name="文本框 19"/>
          <p:cNvSpPr txBox="1"/>
          <p:nvPr/>
        </p:nvSpPr>
        <p:spPr>
          <a:xfrm>
            <a:off x="928370" y="2152015"/>
            <a:ext cx="2758440" cy="368300"/>
          </a:xfrm>
          <a:prstGeom prst="rect">
            <a:avLst/>
          </a:prstGeom>
          <a:noFill/>
        </p:spPr>
        <p:txBody>
          <a:bodyPr wrap="square" rtlCol="0">
            <a:spAutoFit/>
          </a:bodyPr>
          <a:lstStyle/>
          <a:p>
            <a:r>
              <a:rPr lang="zh-CN" altLang="en-US"/>
              <a:t>最终状态的目标值：</a:t>
            </a:r>
          </a:p>
        </p:txBody>
      </p:sp>
      <p:pic>
        <p:nvPicPr>
          <p:cNvPr id="21" name="图片 20"/>
          <p:cNvPicPr>
            <a:picLocks noChangeAspect="1"/>
          </p:cNvPicPr>
          <p:nvPr/>
        </p:nvPicPr>
        <p:blipFill>
          <a:blip r:embed="rId9"/>
          <a:stretch>
            <a:fillRect/>
          </a:stretch>
        </p:blipFill>
        <p:spPr>
          <a:xfrm>
            <a:off x="4081780" y="2022475"/>
            <a:ext cx="2729865" cy="903605"/>
          </a:xfrm>
          <a:prstGeom prst="rect">
            <a:avLst/>
          </a:prstGeom>
        </p:spPr>
      </p:pic>
      <p:sp>
        <p:nvSpPr>
          <p:cNvPr id="22" name="文本框 21"/>
          <p:cNvSpPr txBox="1"/>
          <p:nvPr/>
        </p:nvSpPr>
        <p:spPr>
          <a:xfrm>
            <a:off x="1123950" y="2892425"/>
            <a:ext cx="2367280" cy="368300"/>
          </a:xfrm>
          <a:prstGeom prst="rect">
            <a:avLst/>
          </a:prstGeom>
          <a:noFill/>
        </p:spPr>
        <p:txBody>
          <a:bodyPr wrap="square" rtlCol="0">
            <a:spAutoFit/>
          </a:bodyPr>
          <a:lstStyle/>
          <a:p>
            <a:r>
              <a:rPr lang="zh-CN" altLang="en-US"/>
              <a:t>误差评估函数：</a:t>
            </a:r>
          </a:p>
        </p:txBody>
      </p:sp>
      <p:pic>
        <p:nvPicPr>
          <p:cNvPr id="23" name="图片 22"/>
          <p:cNvPicPr>
            <a:picLocks noChangeAspect="1"/>
          </p:cNvPicPr>
          <p:nvPr/>
        </p:nvPicPr>
        <p:blipFill>
          <a:blip r:embed="rId10"/>
          <a:stretch>
            <a:fillRect/>
          </a:stretch>
        </p:blipFill>
        <p:spPr>
          <a:xfrm>
            <a:off x="3149600" y="2839085"/>
            <a:ext cx="4319270" cy="518795"/>
          </a:xfrm>
          <a:prstGeom prst="rect">
            <a:avLst/>
          </a:prstGeom>
        </p:spPr>
      </p:pic>
      <p:pic>
        <p:nvPicPr>
          <p:cNvPr id="24" name="图片 23"/>
          <p:cNvPicPr>
            <a:picLocks noChangeAspect="1"/>
          </p:cNvPicPr>
          <p:nvPr/>
        </p:nvPicPr>
        <p:blipFill>
          <a:blip r:embed="rId11"/>
          <a:stretch>
            <a:fillRect/>
          </a:stretch>
        </p:blipFill>
        <p:spPr>
          <a:xfrm>
            <a:off x="1340485" y="3547745"/>
            <a:ext cx="1097280" cy="266700"/>
          </a:xfrm>
          <a:prstGeom prst="rect">
            <a:avLst/>
          </a:prstGeom>
        </p:spPr>
      </p:pic>
      <p:sp>
        <p:nvSpPr>
          <p:cNvPr id="25" name="文本框 24"/>
          <p:cNvSpPr txBox="1"/>
          <p:nvPr/>
        </p:nvSpPr>
        <p:spPr>
          <a:xfrm>
            <a:off x="705485" y="3496945"/>
            <a:ext cx="8015605" cy="368300"/>
          </a:xfrm>
          <a:prstGeom prst="rect">
            <a:avLst/>
          </a:prstGeom>
          <a:noFill/>
        </p:spPr>
        <p:txBody>
          <a:bodyPr wrap="square" rtlCol="0">
            <a:spAutoFit/>
          </a:bodyPr>
          <a:lstStyle/>
          <a:p>
            <a:r>
              <a:rPr lang="zh-CN" altLang="en-US"/>
              <a:t>根据</a:t>
            </a:r>
            <a:r>
              <a:rPr lang="en-US" altLang="zh-CN"/>
              <a:t>                    </a:t>
            </a:r>
            <a:r>
              <a:rPr lang="zh-CN" altLang="en-US"/>
              <a:t>，可求得最小化误差评估函数的落脚点位置：</a:t>
            </a:r>
          </a:p>
        </p:txBody>
      </p:sp>
      <p:pic>
        <p:nvPicPr>
          <p:cNvPr id="26" name="图片 25"/>
          <p:cNvPicPr>
            <a:picLocks noChangeAspect="1"/>
          </p:cNvPicPr>
          <p:nvPr/>
        </p:nvPicPr>
        <p:blipFill>
          <a:blip r:embed="rId12"/>
          <a:stretch>
            <a:fillRect/>
          </a:stretch>
        </p:blipFill>
        <p:spPr>
          <a:xfrm>
            <a:off x="3864610" y="3865245"/>
            <a:ext cx="4061460" cy="1526540"/>
          </a:xfrm>
          <a:prstGeom prst="rect">
            <a:avLst/>
          </a:prstGeom>
        </p:spPr>
      </p:pic>
    </p:spTree>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83" y="4877075"/>
            <a:ext cx="12192000" cy="1980925"/>
          </a:xfrm>
          <a:prstGeom prst="rect">
            <a:avLst/>
          </a:prstGeom>
        </p:spPr>
      </p:pic>
      <p:pic>
        <p:nvPicPr>
          <p:cNvPr id="8" name="图片 7"/>
          <p:cNvPicPr>
            <a:picLocks noChangeAspect="1"/>
          </p:cNvPicPr>
          <p:nvPr/>
        </p:nvPicPr>
        <p:blipFill>
          <a:blip r:embed="rId3"/>
          <a:stretch>
            <a:fillRect/>
          </a:stretch>
        </p:blipFill>
        <p:spPr>
          <a:xfrm>
            <a:off x="439676" y="307638"/>
            <a:ext cx="265554" cy="934751"/>
          </a:xfrm>
          <a:prstGeom prst="rect">
            <a:avLst/>
          </a:prstGeom>
        </p:spPr>
      </p:pic>
      <p:pic>
        <p:nvPicPr>
          <p:cNvPr id="9" name="图片 8"/>
          <p:cNvPicPr>
            <a:picLocks noChangeAspect="1"/>
          </p:cNvPicPr>
          <p:nvPr/>
        </p:nvPicPr>
        <p:blipFill>
          <a:blip r:embed="rId4">
            <a:extLst>
              <a:ext uri="{BEBA8EAE-BF5A-486C-A8C5-ECC9F3942E4B}">
                <a14:imgProps xmlns:a14="http://schemas.microsoft.com/office/drawing/2010/main">
                  <a14:imgLayer r:embed="rId5">
                    <a14:imgEffect>
                      <a14:saturation sat="300000"/>
                    </a14:imgEffect>
                    <a14:imgEffect>
                      <a14:sharpenSoften amount="80000"/>
                    </a14:imgEffect>
                  </a14:imgLayer>
                </a14:imgProps>
              </a:ext>
            </a:extLst>
          </a:blip>
          <a:stretch>
            <a:fillRect/>
          </a:stretch>
        </p:blipFill>
        <p:spPr>
          <a:xfrm>
            <a:off x="-22104" y="5391540"/>
            <a:ext cx="5018936" cy="1334540"/>
          </a:xfrm>
          <a:prstGeom prst="rect">
            <a:avLst/>
          </a:prstGeom>
        </p:spPr>
      </p:pic>
      <p:pic>
        <p:nvPicPr>
          <p:cNvPr id="7" name="图片 6"/>
          <p:cNvPicPr>
            <a:picLocks noChangeAspect="1"/>
          </p:cNvPicPr>
          <p:nvPr/>
        </p:nvPicPr>
        <p:blipFill rotWithShape="1">
          <a:blip r:embed="rId4">
            <a:extLst>
              <a:ext uri="{BEBA8EAE-BF5A-486C-A8C5-ECC9F3942E4B}">
                <a14:imgProps xmlns:a14="http://schemas.microsoft.com/office/drawing/2010/main">
                  <a14:imgLayer r:embed="rId5">
                    <a14:imgEffect>
                      <a14:saturation sat="300000"/>
                    </a14:imgEffect>
                    <a14:imgEffect>
                      <a14:sharpenSoften amount="80000"/>
                    </a14:imgEffect>
                  </a14:imgLayer>
                </a14:imgProps>
              </a:ext>
            </a:extLst>
          </a:blip>
          <a:srcRect l="13807"/>
          <a:stretch>
            <a:fillRect/>
          </a:stretch>
        </p:blipFill>
        <p:spPr>
          <a:xfrm>
            <a:off x="4996832" y="5391540"/>
            <a:ext cx="4325964" cy="1334540"/>
          </a:xfrm>
          <a:prstGeom prst="rect">
            <a:avLst/>
          </a:prstGeom>
        </p:spPr>
      </p:pic>
      <p:pic>
        <p:nvPicPr>
          <p:cNvPr id="10" name="图片 9"/>
          <p:cNvPicPr>
            <a:picLocks noChangeAspect="1"/>
          </p:cNvPicPr>
          <p:nvPr/>
        </p:nvPicPr>
        <p:blipFill rotWithShape="1">
          <a:blip r:embed="rId4">
            <a:extLst>
              <a:ext uri="{BEBA8EAE-BF5A-486C-A8C5-ECC9F3942E4B}">
                <a14:imgProps xmlns:a14="http://schemas.microsoft.com/office/drawing/2010/main">
                  <a14:imgLayer r:embed="rId5">
                    <a14:imgEffect>
                      <a14:saturation sat="300000"/>
                    </a14:imgEffect>
                    <a14:imgEffect>
                      <a14:sharpenSoften amount="80000"/>
                    </a14:imgEffect>
                  </a14:imgLayer>
                </a14:imgProps>
              </a:ext>
            </a:extLst>
          </a:blip>
          <a:srcRect l="11337" r="31759"/>
          <a:stretch>
            <a:fillRect/>
          </a:stretch>
        </p:blipFill>
        <p:spPr>
          <a:xfrm flipH="1">
            <a:off x="9322796" y="5391540"/>
            <a:ext cx="2855952" cy="1334540"/>
          </a:xfrm>
          <a:prstGeom prst="rect">
            <a:avLst/>
          </a:prstGeom>
        </p:spPr>
      </p:pic>
      <p:pic>
        <p:nvPicPr>
          <p:cNvPr id="11" name="图片 10" descr="南科大-树德书院"/>
          <p:cNvPicPr>
            <a:picLocks noChangeAspect="1"/>
          </p:cNvPicPr>
          <p:nvPr/>
        </p:nvPicPr>
        <p:blipFill rotWithShape="1">
          <a:blip r:embed="rId6"/>
          <a:srcRect l="-31802" r="31802"/>
          <a:stretch>
            <a:fillRect/>
          </a:stretch>
        </p:blipFill>
        <p:spPr>
          <a:xfrm>
            <a:off x="8464550" y="169545"/>
            <a:ext cx="3395980" cy="537210"/>
          </a:xfrm>
          <a:prstGeom prst="rect">
            <a:avLst/>
          </a:prstGeom>
        </p:spPr>
      </p:pic>
      <p:sp>
        <p:nvSpPr>
          <p:cNvPr id="15" name="文本框 14"/>
          <p:cNvSpPr txBox="1"/>
          <p:nvPr/>
        </p:nvSpPr>
        <p:spPr>
          <a:xfrm>
            <a:off x="841374" y="544830"/>
            <a:ext cx="7495801" cy="460375"/>
          </a:xfrm>
          <a:prstGeom prst="rect">
            <a:avLst/>
          </a:prstGeom>
          <a:noFill/>
        </p:spPr>
        <p:txBody>
          <a:bodyPr wrap="square" rtlCol="0">
            <a:spAutoFit/>
          </a:bodyPr>
          <a:lstStyle/>
          <a:p>
            <a:r>
              <a:rPr lang="en-US" altLang="zh-CN" sz="2400" b="1" dirty="0">
                <a:latin typeface="微软雅黑" panose="020B0503020204020204" charset="-122"/>
                <a:ea typeface="微软雅黑" panose="020B0503020204020204" charset="-122"/>
              </a:rPr>
              <a:t>3D-LIP</a:t>
            </a:r>
          </a:p>
        </p:txBody>
      </p:sp>
      <p:sp>
        <p:nvSpPr>
          <p:cNvPr id="4" name="灯片编号占位符 3"/>
          <p:cNvSpPr>
            <a:spLocks noGrp="1"/>
          </p:cNvSpPr>
          <p:nvPr>
            <p:ph type="sldNum" sz="quarter" idx="12"/>
          </p:nvPr>
        </p:nvSpPr>
        <p:spPr/>
        <p:txBody>
          <a:bodyPr/>
          <a:lstStyle/>
          <a:p>
            <a:fld id="{1D393944-DC62-4081-86B4-76E5FCA2F9B8}" type="slidenum">
              <a:rPr lang="zh-CN" altLang="en-US" smtClean="0"/>
              <a:t>8</a:t>
            </a:fld>
            <a:endParaRPr lang="zh-CN" altLang="en-US"/>
          </a:p>
        </p:txBody>
      </p:sp>
      <p:sp>
        <p:nvSpPr>
          <p:cNvPr id="6" name="文本框 5"/>
          <p:cNvSpPr txBox="1"/>
          <p:nvPr/>
        </p:nvSpPr>
        <p:spPr>
          <a:xfrm>
            <a:off x="705485" y="1301115"/>
            <a:ext cx="3691890" cy="368300"/>
          </a:xfrm>
          <a:prstGeom prst="rect">
            <a:avLst/>
          </a:prstGeom>
          <a:noFill/>
        </p:spPr>
        <p:txBody>
          <a:bodyPr wrap="square" rtlCol="0">
            <a:spAutoFit/>
          </a:bodyPr>
          <a:lstStyle/>
          <a:p>
            <a:r>
              <a:rPr lang="zh-CN" altLang="en-US"/>
              <a:t>三维线性倒立摆步态生成步骤：</a:t>
            </a:r>
          </a:p>
        </p:txBody>
      </p:sp>
      <p:pic>
        <p:nvPicPr>
          <p:cNvPr id="34" name="图片 33"/>
          <p:cNvPicPr>
            <a:picLocks noChangeAspect="1"/>
          </p:cNvPicPr>
          <p:nvPr/>
        </p:nvPicPr>
        <p:blipFill>
          <a:blip r:embed="rId7"/>
          <a:stretch>
            <a:fillRect/>
          </a:stretch>
        </p:blipFill>
        <p:spPr>
          <a:xfrm>
            <a:off x="4397375" y="1244600"/>
            <a:ext cx="5834380" cy="3907790"/>
          </a:xfrm>
          <a:prstGeom prst="rect">
            <a:avLst/>
          </a:prstGeom>
        </p:spPr>
      </p:pic>
    </p:spTree>
  </p:cSld>
  <p:clrMapOvr>
    <a:masterClrMapping/>
  </p:clrMapOvr>
  <p:transition spd="slow">
    <p:push dir="u"/>
  </p:transition>
</p:sld>
</file>

<file path=ppt/tags/tag1.xml><?xml version="1.0" encoding="utf-8"?>
<p:tagLst xmlns:a="http://schemas.openxmlformats.org/drawingml/2006/main" xmlns:r="http://schemas.openxmlformats.org/officeDocument/2006/relationships" xmlns:p="http://schemas.openxmlformats.org/presentationml/2006/main">
  <p:tag name="COMMONDATA" val="eyJoZGlkIjoiOTc1MTA2MjU3ODgzMDhkMzE0ZTU0MjU4NGU4NDljNDMifQ=="/>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133</TotalTime>
  <Words>1700</Words>
  <Application>Microsoft Office PowerPoint</Application>
  <PresentationFormat>宽屏</PresentationFormat>
  <Paragraphs>232</Paragraphs>
  <Slides>29</Slides>
  <Notes>8</Notes>
  <HiddenSlides>0</HiddenSlides>
  <MMClips>7</MMClips>
  <ScaleCrop>false</ScaleCrop>
  <HeadingPairs>
    <vt:vector size="8" baseType="variant">
      <vt:variant>
        <vt:lpstr>已用的字体</vt:lpstr>
      </vt:variant>
      <vt:variant>
        <vt:i4>7</vt:i4>
      </vt:variant>
      <vt:variant>
        <vt:lpstr>主题</vt:lpstr>
      </vt:variant>
      <vt:variant>
        <vt:i4>2</vt:i4>
      </vt:variant>
      <vt:variant>
        <vt:lpstr>嵌入 OLE 服务器</vt:lpstr>
      </vt:variant>
      <vt:variant>
        <vt:i4>1</vt:i4>
      </vt:variant>
      <vt:variant>
        <vt:lpstr>幻灯片标题</vt:lpstr>
      </vt:variant>
      <vt:variant>
        <vt:i4>29</vt:i4>
      </vt:variant>
    </vt:vector>
  </HeadingPairs>
  <TitlesOfParts>
    <vt:vector size="39" baseType="lpstr">
      <vt:lpstr>等线</vt:lpstr>
      <vt:lpstr>等线 Light</vt:lpstr>
      <vt:lpstr>微软雅黑</vt:lpstr>
      <vt:lpstr>Arial</vt:lpstr>
      <vt:lpstr>Cambria Math</vt:lpstr>
      <vt:lpstr>Open Sans</vt:lpstr>
      <vt:lpstr>Roboto</vt:lpstr>
      <vt:lpstr>Office 主题​​</vt:lpstr>
      <vt:lpstr>2_Office 主题​​</vt:lpstr>
      <vt:lpstr>Equation.AxMath</vt:lpstr>
      <vt:lpstr>行走机器人项目汇报</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Q&amp;A</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第一届光学知识竞赛</dc:title>
  <dc:creator>郑金涛</dc:creator>
  <cp:lastModifiedBy>周 剑翔</cp:lastModifiedBy>
  <cp:revision>384</cp:revision>
  <dcterms:created xsi:type="dcterms:W3CDTF">2018-03-09T10:15:00Z</dcterms:created>
  <dcterms:modified xsi:type="dcterms:W3CDTF">2022-05-31T15:43:07Z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2052-11.1.0.11744</vt:lpwstr>
  </property>
  <property fmtid="{D5CDD505-2E9C-101B-9397-08002B2CF9AE}" pid="3" name="ICV">
    <vt:lpwstr>3693216C7E13480A99236EA4AE0687C4</vt:lpwstr>
  </property>
</Properties>
</file>